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19" r:id="rId2"/>
    <p:sldId id="256" r:id="rId3"/>
    <p:sldId id="305" r:id="rId4"/>
    <p:sldId id="324" r:id="rId5"/>
    <p:sldId id="267" r:id="rId6"/>
    <p:sldId id="298" r:id="rId7"/>
    <p:sldId id="266" r:id="rId8"/>
    <p:sldId id="264" r:id="rId9"/>
    <p:sldId id="296" r:id="rId10"/>
    <p:sldId id="268" r:id="rId11"/>
    <p:sldId id="269" r:id="rId12"/>
    <p:sldId id="316" r:id="rId13"/>
    <p:sldId id="270" r:id="rId14"/>
    <p:sldId id="299" r:id="rId15"/>
    <p:sldId id="271" r:id="rId16"/>
    <p:sldId id="272" r:id="rId17"/>
    <p:sldId id="300" r:id="rId18"/>
    <p:sldId id="301" r:id="rId19"/>
    <p:sldId id="302" r:id="rId20"/>
    <p:sldId id="303" r:id="rId21"/>
    <p:sldId id="304" r:id="rId22"/>
    <p:sldId id="262" r:id="rId23"/>
    <p:sldId id="273" r:id="rId24"/>
    <p:sldId id="274" r:id="rId25"/>
    <p:sldId id="278" r:id="rId26"/>
    <p:sldId id="279" r:id="rId27"/>
    <p:sldId id="280" r:id="rId28"/>
    <p:sldId id="276" r:id="rId29"/>
    <p:sldId id="275" r:id="rId30"/>
    <p:sldId id="277" r:id="rId31"/>
    <p:sldId id="317" r:id="rId32"/>
    <p:sldId id="281" r:id="rId33"/>
    <p:sldId id="282" r:id="rId34"/>
    <p:sldId id="283" r:id="rId35"/>
    <p:sldId id="284" r:id="rId36"/>
    <p:sldId id="285" r:id="rId37"/>
    <p:sldId id="320" r:id="rId38"/>
    <p:sldId id="315" r:id="rId39"/>
    <p:sldId id="286" r:id="rId40"/>
    <p:sldId id="287" r:id="rId41"/>
    <p:sldId id="306" r:id="rId42"/>
    <p:sldId id="307" r:id="rId43"/>
    <p:sldId id="318" r:id="rId44"/>
    <p:sldId id="323" r:id="rId45"/>
    <p:sldId id="311" r:id="rId46"/>
    <p:sldId id="312" r:id="rId47"/>
  </p:sldIdLst>
  <p:sldSz cx="9144000" cy="6858000" type="screen4x3"/>
  <p:notesSz cx="6989763" cy="9275763"/>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6"/>
  </p:normalViewPr>
  <p:slideViewPr>
    <p:cSldViewPr>
      <p:cViewPr varScale="1">
        <p:scale>
          <a:sx n="108" d="100"/>
          <a:sy n="108" d="100"/>
        </p:scale>
        <p:origin x="176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28950" cy="463550"/>
          </a:xfrm>
          <a:prstGeom prst="rect">
            <a:avLst/>
          </a:prstGeom>
          <a:noFill/>
          <a:ln w="9525">
            <a:noFill/>
            <a:miter lim="800000"/>
            <a:headEnd/>
            <a:tailEnd/>
          </a:ln>
        </p:spPr>
        <p:txBody>
          <a:bodyPr vert="horz" wrap="square" lIns="92940" tIns="46470" rIns="92940" bIns="46470" numCol="1" anchor="t" anchorCtr="0" compatLnSpc="1">
            <a:prstTxWarp prst="textNoShape">
              <a:avLst/>
            </a:prstTxWarp>
          </a:bodyPr>
          <a:lstStyle>
            <a:lvl1pPr defTabSz="928688">
              <a:defRPr sz="1200">
                <a:latin typeface="Calibri" pitchFamily="-112" charset="0"/>
                <a:cs typeface="Arial" charset="0"/>
              </a:defRPr>
            </a:lvl1pPr>
          </a:lstStyle>
          <a:p>
            <a:pPr>
              <a:defRPr/>
            </a:pPr>
            <a:endParaRPr lang="en-US"/>
          </a:p>
        </p:txBody>
      </p:sp>
      <p:sp>
        <p:nvSpPr>
          <p:cNvPr id="3" name="Date Placeholder 2"/>
          <p:cNvSpPr>
            <a:spLocks noGrp="1"/>
          </p:cNvSpPr>
          <p:nvPr>
            <p:ph type="dt" idx="1"/>
          </p:nvPr>
        </p:nvSpPr>
        <p:spPr bwMode="auto">
          <a:xfrm>
            <a:off x="3959225" y="0"/>
            <a:ext cx="3028950" cy="463550"/>
          </a:xfrm>
          <a:prstGeom prst="rect">
            <a:avLst/>
          </a:prstGeom>
          <a:noFill/>
          <a:ln w="9525">
            <a:noFill/>
            <a:miter lim="800000"/>
            <a:headEnd/>
            <a:tailEnd/>
          </a:ln>
        </p:spPr>
        <p:txBody>
          <a:bodyPr vert="horz" wrap="square" lIns="92940" tIns="46470" rIns="92940" bIns="46470" numCol="1" anchor="t" anchorCtr="0" compatLnSpc="1">
            <a:prstTxWarp prst="textNoShape">
              <a:avLst/>
            </a:prstTxWarp>
          </a:bodyPr>
          <a:lstStyle>
            <a:lvl1pPr algn="r" defTabSz="928688">
              <a:defRPr sz="1200">
                <a:latin typeface="Calibri" pitchFamily="-112" charset="0"/>
                <a:cs typeface="Arial" charset="0"/>
              </a:defRPr>
            </a:lvl1pPr>
          </a:lstStyle>
          <a:p>
            <a:pPr>
              <a:defRPr/>
            </a:pPr>
            <a:fld id="{042D26BD-9A15-4AD6-9616-A90E09B060D1}" type="datetime1">
              <a:rPr lang="en-US"/>
              <a:pPr>
                <a:defRPr/>
              </a:pPr>
              <a:t>8/20/17</a:t>
            </a:fld>
            <a:endParaRPr lang="en-US"/>
          </a:p>
        </p:txBody>
      </p:sp>
      <p:sp>
        <p:nvSpPr>
          <p:cNvPr id="4" name="Slide Image Placeholder 3"/>
          <p:cNvSpPr>
            <a:spLocks noGrp="1" noRot="1" noChangeAspect="1"/>
          </p:cNvSpPr>
          <p:nvPr>
            <p:ph type="sldImg" idx="2"/>
          </p:nvPr>
        </p:nvSpPr>
        <p:spPr>
          <a:xfrm>
            <a:off x="1176338" y="695325"/>
            <a:ext cx="4637087" cy="3478213"/>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smtClean="0"/>
          </a:p>
        </p:txBody>
      </p:sp>
      <p:sp>
        <p:nvSpPr>
          <p:cNvPr id="5" name="Notes Placeholder 4"/>
          <p:cNvSpPr>
            <a:spLocks noGrp="1"/>
          </p:cNvSpPr>
          <p:nvPr>
            <p:ph type="body" sz="quarter" idx="3"/>
          </p:nvPr>
        </p:nvSpPr>
        <p:spPr bwMode="auto">
          <a:xfrm>
            <a:off x="698500" y="4405313"/>
            <a:ext cx="5592763" cy="4175125"/>
          </a:xfrm>
          <a:prstGeom prst="rect">
            <a:avLst/>
          </a:prstGeom>
          <a:noFill/>
          <a:ln w="9525">
            <a:noFill/>
            <a:miter lim="800000"/>
            <a:headEnd/>
            <a:tailEnd/>
          </a:ln>
        </p:spPr>
        <p:txBody>
          <a:bodyPr vert="horz" wrap="square" lIns="92940" tIns="46470" rIns="92940" bIns="4647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bwMode="auto">
          <a:xfrm>
            <a:off x="0" y="8810625"/>
            <a:ext cx="3028950" cy="463550"/>
          </a:xfrm>
          <a:prstGeom prst="rect">
            <a:avLst/>
          </a:prstGeom>
          <a:noFill/>
          <a:ln w="9525">
            <a:noFill/>
            <a:miter lim="800000"/>
            <a:headEnd/>
            <a:tailEnd/>
          </a:ln>
        </p:spPr>
        <p:txBody>
          <a:bodyPr vert="horz" wrap="square" lIns="92940" tIns="46470" rIns="92940" bIns="46470" numCol="1" anchor="b" anchorCtr="0" compatLnSpc="1">
            <a:prstTxWarp prst="textNoShape">
              <a:avLst/>
            </a:prstTxWarp>
          </a:bodyPr>
          <a:lstStyle>
            <a:lvl1pPr defTabSz="928688">
              <a:defRPr sz="1200">
                <a:latin typeface="Calibri" pitchFamily="-112" charset="0"/>
                <a:cs typeface="Arial" charset="0"/>
              </a:defRPr>
            </a:lvl1pPr>
          </a:lstStyle>
          <a:p>
            <a:pPr>
              <a:defRPr/>
            </a:pPr>
            <a:endParaRPr lang="en-US"/>
          </a:p>
        </p:txBody>
      </p:sp>
      <p:sp>
        <p:nvSpPr>
          <p:cNvPr id="7" name="Slide Number Placeholder 6"/>
          <p:cNvSpPr>
            <a:spLocks noGrp="1"/>
          </p:cNvSpPr>
          <p:nvPr>
            <p:ph type="sldNum" sz="quarter" idx="5"/>
          </p:nvPr>
        </p:nvSpPr>
        <p:spPr bwMode="auto">
          <a:xfrm>
            <a:off x="3959225" y="8810625"/>
            <a:ext cx="3028950" cy="463550"/>
          </a:xfrm>
          <a:prstGeom prst="rect">
            <a:avLst/>
          </a:prstGeom>
          <a:noFill/>
          <a:ln w="9525">
            <a:noFill/>
            <a:miter lim="800000"/>
            <a:headEnd/>
            <a:tailEnd/>
          </a:ln>
        </p:spPr>
        <p:txBody>
          <a:bodyPr vert="horz" wrap="square" lIns="92940" tIns="46470" rIns="92940" bIns="46470" numCol="1" anchor="b" anchorCtr="0" compatLnSpc="1">
            <a:prstTxWarp prst="textNoShape">
              <a:avLst/>
            </a:prstTxWarp>
          </a:bodyPr>
          <a:lstStyle>
            <a:lvl1pPr algn="r" defTabSz="928688">
              <a:defRPr sz="1200">
                <a:latin typeface="Calibri" pitchFamily="-112" charset="0"/>
                <a:cs typeface="Arial" charset="0"/>
              </a:defRPr>
            </a:lvl1pPr>
          </a:lstStyle>
          <a:p>
            <a:pPr>
              <a:defRPr/>
            </a:pPr>
            <a:fld id="{466FEB0E-27C0-47B4-8F45-92FCB9E93CBA}" type="slidenum">
              <a:rPr lang="en-US"/>
              <a:pPr>
                <a:defRPr/>
              </a:pPr>
              <a:t>‹#›</a:t>
            </a:fld>
            <a:endParaRPr lang="en-US"/>
          </a:p>
        </p:txBody>
      </p:sp>
    </p:spTree>
    <p:extLst>
      <p:ext uri="{BB962C8B-B14F-4D97-AF65-F5344CB8AC3E}">
        <p14:creationId xmlns:p14="http://schemas.microsoft.com/office/powerpoint/2010/main" val="11226428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smtClean="0">
                <a:ea typeface="ＭＳ Ｐゴシック" pitchFamily="34" charset="-128"/>
              </a:rPr>
              <a:t>Fura-2</a:t>
            </a: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688" eaLnBrk="0" hangingPunct="0">
              <a:defRPr>
                <a:solidFill>
                  <a:schemeClr val="tx1"/>
                </a:solidFill>
                <a:latin typeface="Arial" pitchFamily="34" charset="0"/>
                <a:cs typeface="Arial" pitchFamily="34" charset="0"/>
              </a:defRPr>
            </a:lvl1pPr>
            <a:lvl2pPr marL="742950" indent="-285750" defTabSz="928688" eaLnBrk="0" hangingPunct="0">
              <a:defRPr>
                <a:solidFill>
                  <a:schemeClr val="tx1"/>
                </a:solidFill>
                <a:latin typeface="Arial" pitchFamily="34" charset="0"/>
                <a:cs typeface="Arial" pitchFamily="34" charset="0"/>
              </a:defRPr>
            </a:lvl2pPr>
            <a:lvl3pPr marL="1143000" indent="-228600" defTabSz="928688" eaLnBrk="0" hangingPunct="0">
              <a:defRPr>
                <a:solidFill>
                  <a:schemeClr val="tx1"/>
                </a:solidFill>
                <a:latin typeface="Arial" pitchFamily="34" charset="0"/>
                <a:cs typeface="Arial" pitchFamily="34" charset="0"/>
              </a:defRPr>
            </a:lvl3pPr>
            <a:lvl4pPr marL="1600200" indent="-228600" defTabSz="928688" eaLnBrk="0" hangingPunct="0">
              <a:defRPr>
                <a:solidFill>
                  <a:schemeClr val="tx1"/>
                </a:solidFill>
                <a:latin typeface="Arial" pitchFamily="34" charset="0"/>
                <a:cs typeface="Arial" pitchFamily="34" charset="0"/>
              </a:defRPr>
            </a:lvl4pPr>
            <a:lvl5pPr marL="2057400" indent="-228600" defTabSz="928688" eaLnBrk="0" hangingPunct="0">
              <a:defRPr>
                <a:solidFill>
                  <a:schemeClr val="tx1"/>
                </a:solidFill>
                <a:latin typeface="Arial" pitchFamily="34" charset="0"/>
                <a:cs typeface="Arial" pitchFamily="34" charset="0"/>
              </a:defRPr>
            </a:lvl5pPr>
            <a:lvl6pPr marL="2514600" indent="-228600" defTabSz="928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28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28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2868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B152B843-9465-4252-9BED-75AB3E98AB01}" type="slidenum">
              <a:rPr lang="en-US" smtClean="0">
                <a:latin typeface="Calibri" pitchFamily="34" charset="0"/>
              </a:rPr>
              <a:pPr eaLnBrk="1" hangingPunct="1"/>
              <a:t>8</a:t>
            </a:fld>
            <a:endParaRPr lang="en-US" smtClean="0">
              <a:latin typeface="Calibri" pitchFamily="34" charset="0"/>
            </a:endParaRPr>
          </a:p>
        </p:txBody>
      </p:sp>
    </p:spTree>
    <p:extLst>
      <p:ext uri="{BB962C8B-B14F-4D97-AF65-F5344CB8AC3E}">
        <p14:creationId xmlns:p14="http://schemas.microsoft.com/office/powerpoint/2010/main" val="1125642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505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smtClean="0">
              <a:ea typeface="ＭＳ Ｐゴシック" pitchFamily="34" charset="-128"/>
            </a:endParaRP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688" eaLnBrk="0" hangingPunct="0">
              <a:defRPr>
                <a:solidFill>
                  <a:schemeClr val="tx1"/>
                </a:solidFill>
                <a:latin typeface="Arial" pitchFamily="34" charset="0"/>
                <a:cs typeface="Arial" pitchFamily="34" charset="0"/>
              </a:defRPr>
            </a:lvl1pPr>
            <a:lvl2pPr marL="742950" indent="-285750" defTabSz="928688" eaLnBrk="0" hangingPunct="0">
              <a:defRPr>
                <a:solidFill>
                  <a:schemeClr val="tx1"/>
                </a:solidFill>
                <a:latin typeface="Arial" pitchFamily="34" charset="0"/>
                <a:cs typeface="Arial" pitchFamily="34" charset="0"/>
              </a:defRPr>
            </a:lvl2pPr>
            <a:lvl3pPr marL="1143000" indent="-228600" defTabSz="928688" eaLnBrk="0" hangingPunct="0">
              <a:defRPr>
                <a:solidFill>
                  <a:schemeClr val="tx1"/>
                </a:solidFill>
                <a:latin typeface="Arial" pitchFamily="34" charset="0"/>
                <a:cs typeface="Arial" pitchFamily="34" charset="0"/>
              </a:defRPr>
            </a:lvl3pPr>
            <a:lvl4pPr marL="1600200" indent="-228600" defTabSz="928688" eaLnBrk="0" hangingPunct="0">
              <a:defRPr>
                <a:solidFill>
                  <a:schemeClr val="tx1"/>
                </a:solidFill>
                <a:latin typeface="Arial" pitchFamily="34" charset="0"/>
                <a:cs typeface="Arial" pitchFamily="34" charset="0"/>
              </a:defRPr>
            </a:lvl4pPr>
            <a:lvl5pPr marL="2057400" indent="-228600" defTabSz="928688" eaLnBrk="0" hangingPunct="0">
              <a:defRPr>
                <a:solidFill>
                  <a:schemeClr val="tx1"/>
                </a:solidFill>
                <a:latin typeface="Arial" pitchFamily="34" charset="0"/>
                <a:cs typeface="Arial" pitchFamily="34" charset="0"/>
              </a:defRPr>
            </a:lvl5pPr>
            <a:lvl6pPr marL="2514600" indent="-228600" defTabSz="928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28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28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2868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51949BE0-CE75-44D3-A612-943656886599}" type="slidenum">
              <a:rPr lang="en-US" smtClean="0">
                <a:latin typeface="Calibri" pitchFamily="34" charset="0"/>
              </a:rPr>
              <a:pPr eaLnBrk="1" hangingPunct="1"/>
              <a:t>33</a:t>
            </a:fld>
            <a:endParaRPr lang="en-US" smtClean="0">
              <a:latin typeface="Calibri" pitchFamily="34" charset="0"/>
            </a:endParaRPr>
          </a:p>
        </p:txBody>
      </p:sp>
    </p:spTree>
    <p:extLst>
      <p:ext uri="{BB962C8B-B14F-4D97-AF65-F5344CB8AC3E}">
        <p14:creationId xmlns:p14="http://schemas.microsoft.com/office/powerpoint/2010/main" val="1128387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305C6E6-D1E4-4A81-B420-0B25D949B6CD}" type="datetime1">
              <a:rPr lang="en-US"/>
              <a:pPr>
                <a:defRPr/>
              </a:pPr>
              <a:t>8/20/17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3417B5C-9E01-44D7-B403-304187057DD3}" type="slidenum">
              <a:rPr lang="en-US"/>
              <a:pPr>
                <a:defRPr/>
              </a:pPr>
              <a:t>‹#›</a:t>
            </a:fld>
            <a:endParaRPr lang="en-US"/>
          </a:p>
        </p:txBody>
      </p:sp>
    </p:spTree>
    <p:extLst>
      <p:ext uri="{BB962C8B-B14F-4D97-AF65-F5344CB8AC3E}">
        <p14:creationId xmlns:p14="http://schemas.microsoft.com/office/powerpoint/2010/main" val="3758936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1D68805-D64E-4553-A502-EACEF7843BF5}" type="datetime1">
              <a:rPr lang="en-US"/>
              <a:pPr>
                <a:defRPr/>
              </a:pPr>
              <a:t>8/20/17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FAC10AF-D403-4F16-BE29-8A9F29D73063}" type="slidenum">
              <a:rPr lang="en-US"/>
              <a:pPr>
                <a:defRPr/>
              </a:pPr>
              <a:t>‹#›</a:t>
            </a:fld>
            <a:endParaRPr lang="en-US"/>
          </a:p>
        </p:txBody>
      </p:sp>
    </p:spTree>
    <p:extLst>
      <p:ext uri="{BB962C8B-B14F-4D97-AF65-F5344CB8AC3E}">
        <p14:creationId xmlns:p14="http://schemas.microsoft.com/office/powerpoint/2010/main" val="1866068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428E6E1-20B8-487A-B23E-D39F40F84067}" type="datetime1">
              <a:rPr lang="en-US"/>
              <a:pPr>
                <a:defRPr/>
              </a:pPr>
              <a:t>8/20/17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92A4FBB-97F1-4AF1-9654-B528A8EA616F}" type="slidenum">
              <a:rPr lang="en-US"/>
              <a:pPr>
                <a:defRPr/>
              </a:pPr>
              <a:t>‹#›</a:t>
            </a:fld>
            <a:endParaRPr lang="en-US"/>
          </a:p>
        </p:txBody>
      </p:sp>
    </p:spTree>
    <p:extLst>
      <p:ext uri="{BB962C8B-B14F-4D97-AF65-F5344CB8AC3E}">
        <p14:creationId xmlns:p14="http://schemas.microsoft.com/office/powerpoint/2010/main" val="4261371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3A14415-33F1-46B5-9396-1FF78AAAF67A}" type="datetime1">
              <a:rPr lang="en-US"/>
              <a:pPr>
                <a:defRPr/>
              </a:pPr>
              <a:t>8/20/17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55D4E11-41C3-42B0-8CFD-0F85FC7AB28D}" type="slidenum">
              <a:rPr lang="en-US"/>
              <a:pPr>
                <a:defRPr/>
              </a:pPr>
              <a:t>‹#›</a:t>
            </a:fld>
            <a:endParaRPr lang="en-US"/>
          </a:p>
        </p:txBody>
      </p:sp>
    </p:spTree>
    <p:extLst>
      <p:ext uri="{BB962C8B-B14F-4D97-AF65-F5344CB8AC3E}">
        <p14:creationId xmlns:p14="http://schemas.microsoft.com/office/powerpoint/2010/main" val="169166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F66AC4A-D5F3-49FE-A749-C4FA4FDFB604}" type="datetime1">
              <a:rPr lang="en-US"/>
              <a:pPr>
                <a:defRPr/>
              </a:pPr>
              <a:t>8/20/17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F328A1A-3F05-4C59-9A55-12DF64CDAE51}" type="slidenum">
              <a:rPr lang="en-US"/>
              <a:pPr>
                <a:defRPr/>
              </a:pPr>
              <a:t>‹#›</a:t>
            </a:fld>
            <a:endParaRPr lang="en-US"/>
          </a:p>
        </p:txBody>
      </p:sp>
    </p:spTree>
    <p:extLst>
      <p:ext uri="{BB962C8B-B14F-4D97-AF65-F5344CB8AC3E}">
        <p14:creationId xmlns:p14="http://schemas.microsoft.com/office/powerpoint/2010/main" val="4115322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768B77A-3B92-4319-81CE-946274A3F8AB}" type="datetime1">
              <a:rPr lang="en-US"/>
              <a:pPr>
                <a:defRPr/>
              </a:pPr>
              <a:t>8/20/17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D5C2645-8ECF-45EF-A171-5CAA9B0DEAE6}" type="slidenum">
              <a:rPr lang="en-US"/>
              <a:pPr>
                <a:defRPr/>
              </a:pPr>
              <a:t>‹#›</a:t>
            </a:fld>
            <a:endParaRPr lang="en-US"/>
          </a:p>
        </p:txBody>
      </p:sp>
    </p:spTree>
    <p:extLst>
      <p:ext uri="{BB962C8B-B14F-4D97-AF65-F5344CB8AC3E}">
        <p14:creationId xmlns:p14="http://schemas.microsoft.com/office/powerpoint/2010/main" val="1862594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1B1F1AA-812F-44B6-8227-BB9DCBCB2449}" type="datetime1">
              <a:rPr lang="en-US"/>
              <a:pPr>
                <a:defRPr/>
              </a:pPr>
              <a:t>8/20/17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0961AE6-582A-4E85-B230-967E02E91AC5}" type="slidenum">
              <a:rPr lang="en-US"/>
              <a:pPr>
                <a:defRPr/>
              </a:pPr>
              <a:t>‹#›</a:t>
            </a:fld>
            <a:endParaRPr lang="en-US"/>
          </a:p>
        </p:txBody>
      </p:sp>
    </p:spTree>
    <p:extLst>
      <p:ext uri="{BB962C8B-B14F-4D97-AF65-F5344CB8AC3E}">
        <p14:creationId xmlns:p14="http://schemas.microsoft.com/office/powerpoint/2010/main" val="3446978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FE41C81-A46C-4EE4-BC7A-6ECA0319E351}" type="datetime1">
              <a:rPr lang="en-US"/>
              <a:pPr>
                <a:defRPr/>
              </a:pPr>
              <a:t>8/20/17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2D1AA70-F0DC-49BB-95B4-6F1615CE0206}" type="slidenum">
              <a:rPr lang="en-US"/>
              <a:pPr>
                <a:defRPr/>
              </a:pPr>
              <a:t>‹#›</a:t>
            </a:fld>
            <a:endParaRPr lang="en-US"/>
          </a:p>
        </p:txBody>
      </p:sp>
    </p:spTree>
    <p:extLst>
      <p:ext uri="{BB962C8B-B14F-4D97-AF65-F5344CB8AC3E}">
        <p14:creationId xmlns:p14="http://schemas.microsoft.com/office/powerpoint/2010/main" val="2333863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FE3AD5B-65ED-4FF9-9E5A-8C3BBC24825D}" type="datetime1">
              <a:rPr lang="en-US"/>
              <a:pPr>
                <a:defRPr/>
              </a:pPr>
              <a:t>8/20/17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31F1AD-4ABC-40EA-A297-0F3398FEA751}" type="slidenum">
              <a:rPr lang="en-US"/>
              <a:pPr>
                <a:defRPr/>
              </a:pPr>
              <a:t>‹#›</a:t>
            </a:fld>
            <a:endParaRPr lang="en-US"/>
          </a:p>
        </p:txBody>
      </p:sp>
    </p:spTree>
    <p:extLst>
      <p:ext uri="{BB962C8B-B14F-4D97-AF65-F5344CB8AC3E}">
        <p14:creationId xmlns:p14="http://schemas.microsoft.com/office/powerpoint/2010/main" val="2358423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D4DCCE8-31E4-4F36-91DA-204864925077}" type="datetime1">
              <a:rPr lang="en-US"/>
              <a:pPr>
                <a:defRPr/>
              </a:pPr>
              <a:t>8/20/17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62D6E75-281D-407C-9988-80069DE5785A}" type="slidenum">
              <a:rPr lang="en-US"/>
              <a:pPr>
                <a:defRPr/>
              </a:pPr>
              <a:t>‹#›</a:t>
            </a:fld>
            <a:endParaRPr lang="en-US"/>
          </a:p>
        </p:txBody>
      </p:sp>
    </p:spTree>
    <p:extLst>
      <p:ext uri="{BB962C8B-B14F-4D97-AF65-F5344CB8AC3E}">
        <p14:creationId xmlns:p14="http://schemas.microsoft.com/office/powerpoint/2010/main" val="1498367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73B6C89-E3EF-46D3-9685-931195B8BCD7}" type="datetime1">
              <a:rPr lang="en-US"/>
              <a:pPr>
                <a:defRPr/>
              </a:pPr>
              <a:t>8/20/17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CF0273D-9C08-4E86-8634-B63DF5C9A3D0}" type="slidenum">
              <a:rPr lang="en-US"/>
              <a:pPr>
                <a:defRPr/>
              </a:pPr>
              <a:t>‹#›</a:t>
            </a:fld>
            <a:endParaRPr lang="en-US"/>
          </a:p>
        </p:txBody>
      </p:sp>
    </p:spTree>
    <p:extLst>
      <p:ext uri="{BB962C8B-B14F-4D97-AF65-F5344CB8AC3E}">
        <p14:creationId xmlns:p14="http://schemas.microsoft.com/office/powerpoint/2010/main" val="32050351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2" charset="0"/>
                <a:cs typeface="Arial" charset="0"/>
              </a:defRPr>
            </a:lvl1pPr>
          </a:lstStyle>
          <a:p>
            <a:pPr>
              <a:defRPr/>
            </a:pPr>
            <a:fld id="{AE382110-83C9-4C22-9624-E6CBF90EF0BC}" type="datetime1">
              <a:rPr lang="en-US"/>
              <a:pPr>
                <a:defRPr/>
              </a:pPr>
              <a:t>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2"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112" charset="0"/>
                <a:cs typeface="Arial" charset="0"/>
              </a:defRPr>
            </a:lvl1pPr>
          </a:lstStyle>
          <a:p>
            <a:pPr>
              <a:defRPr/>
            </a:pPr>
            <a:fld id="{9C829E9C-121F-4B42-A097-1514AB635AD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pitchFamily="-112" charset="-128"/>
          <a:cs typeface="+mj-cs"/>
        </a:defRPr>
      </a:lvl1pPr>
      <a:lvl2pPr algn="ctr" rtl="0" eaLnBrk="0" fontAlgn="base" hangingPunct="0">
        <a:spcBef>
          <a:spcPct val="0"/>
        </a:spcBef>
        <a:spcAft>
          <a:spcPct val="0"/>
        </a:spcAft>
        <a:defRPr sz="4400">
          <a:solidFill>
            <a:schemeClr val="tx1"/>
          </a:solidFill>
          <a:latin typeface="Calibri" pitchFamily="-112" charset="0"/>
          <a:ea typeface="ＭＳ Ｐゴシック" pitchFamily="-112" charset="-128"/>
        </a:defRPr>
      </a:lvl2pPr>
      <a:lvl3pPr algn="ctr" rtl="0" eaLnBrk="0" fontAlgn="base" hangingPunct="0">
        <a:spcBef>
          <a:spcPct val="0"/>
        </a:spcBef>
        <a:spcAft>
          <a:spcPct val="0"/>
        </a:spcAft>
        <a:defRPr sz="4400">
          <a:solidFill>
            <a:schemeClr val="tx1"/>
          </a:solidFill>
          <a:latin typeface="Calibri" pitchFamily="-112" charset="0"/>
          <a:ea typeface="ＭＳ Ｐゴシック" pitchFamily="-112" charset="-128"/>
        </a:defRPr>
      </a:lvl3pPr>
      <a:lvl4pPr algn="ctr" rtl="0" eaLnBrk="0" fontAlgn="base" hangingPunct="0">
        <a:spcBef>
          <a:spcPct val="0"/>
        </a:spcBef>
        <a:spcAft>
          <a:spcPct val="0"/>
        </a:spcAft>
        <a:defRPr sz="4400">
          <a:solidFill>
            <a:schemeClr val="tx1"/>
          </a:solidFill>
          <a:latin typeface="Calibri" pitchFamily="-112" charset="0"/>
          <a:ea typeface="ＭＳ Ｐゴシック" pitchFamily="-112" charset="-128"/>
        </a:defRPr>
      </a:lvl4pPr>
      <a:lvl5pPr algn="ctr" rtl="0" eaLnBrk="0" fontAlgn="base" hangingPunct="0">
        <a:spcBef>
          <a:spcPct val="0"/>
        </a:spcBef>
        <a:spcAft>
          <a:spcPct val="0"/>
        </a:spcAft>
        <a:defRPr sz="4400">
          <a:solidFill>
            <a:schemeClr val="tx1"/>
          </a:solidFill>
          <a:latin typeface="Calibri" pitchFamily="-112" charset="0"/>
          <a:ea typeface="ＭＳ Ｐゴシック" pitchFamily="-112" charset="-128"/>
        </a:defRPr>
      </a:lvl5pPr>
      <a:lvl6pPr marL="457200" algn="ctr" rtl="0" fontAlgn="base">
        <a:spcBef>
          <a:spcPct val="0"/>
        </a:spcBef>
        <a:spcAft>
          <a:spcPct val="0"/>
        </a:spcAft>
        <a:defRPr sz="4400">
          <a:solidFill>
            <a:schemeClr val="tx1"/>
          </a:solidFill>
          <a:latin typeface="Calibri" pitchFamily="-112" charset="0"/>
        </a:defRPr>
      </a:lvl6pPr>
      <a:lvl7pPr marL="914400" algn="ctr" rtl="0" fontAlgn="base">
        <a:spcBef>
          <a:spcPct val="0"/>
        </a:spcBef>
        <a:spcAft>
          <a:spcPct val="0"/>
        </a:spcAft>
        <a:defRPr sz="4400">
          <a:solidFill>
            <a:schemeClr val="tx1"/>
          </a:solidFill>
          <a:latin typeface="Calibri" pitchFamily="-112" charset="0"/>
        </a:defRPr>
      </a:lvl7pPr>
      <a:lvl8pPr marL="1371600" algn="ctr" rtl="0" fontAlgn="base">
        <a:spcBef>
          <a:spcPct val="0"/>
        </a:spcBef>
        <a:spcAft>
          <a:spcPct val="0"/>
        </a:spcAft>
        <a:defRPr sz="4400">
          <a:solidFill>
            <a:schemeClr val="tx1"/>
          </a:solidFill>
          <a:latin typeface="Calibri" pitchFamily="-112" charset="0"/>
        </a:defRPr>
      </a:lvl8pPr>
      <a:lvl9pPr marL="1828800" algn="ctr" rtl="0" fontAlgn="base">
        <a:spcBef>
          <a:spcPct val="0"/>
        </a:spcBef>
        <a:spcAft>
          <a:spcPct val="0"/>
        </a:spcAft>
        <a:defRPr sz="4400">
          <a:solidFill>
            <a:schemeClr val="tx1"/>
          </a:solidFill>
          <a:latin typeface="Calibri" pitchFamily="-112"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pitchFamily="-112" charset="-128"/>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pitchFamily="-112"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pitchFamily="-112"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pitchFamily="-112"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pitchFamily="-11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Perturbing, and visualizing cells</a:t>
            </a:r>
            <a:endParaRPr lang="en-US" dirty="0"/>
          </a:p>
        </p:txBody>
      </p:sp>
      <p:sp>
        <p:nvSpPr>
          <p:cNvPr id="3" name="Subtitle 2"/>
          <p:cNvSpPr>
            <a:spLocks noGrp="1"/>
          </p:cNvSpPr>
          <p:nvPr>
            <p:ph type="subTitle" idx="1"/>
          </p:nvPr>
        </p:nvSpPr>
        <p:spPr/>
        <p:txBody>
          <a:bodyPr/>
          <a:lstStyle/>
          <a:p>
            <a:r>
              <a:rPr lang="en-US" dirty="0" smtClean="0"/>
              <a:t>Chapter 9</a:t>
            </a:r>
            <a:endParaRPr lang="en-US" dirty="0"/>
          </a:p>
        </p:txBody>
      </p:sp>
    </p:spTree>
    <p:extLst>
      <p:ext uri="{BB962C8B-B14F-4D97-AF65-F5344CB8AC3E}">
        <p14:creationId xmlns:p14="http://schemas.microsoft.com/office/powerpoint/2010/main" val="162021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b="1" dirty="0" smtClean="0"/>
              <a:t>Immunofluorescence Microscopy of Specific Proteins in </a:t>
            </a:r>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FIXED CELLS</a:t>
            </a:r>
            <a:endParaRPr lang="en-US" sz="3600" b="1" dirty="0" smtClean="0"/>
          </a:p>
        </p:txBody>
      </p:sp>
      <p:sp>
        <p:nvSpPr>
          <p:cNvPr id="13315" name="Content Placeholder 2"/>
          <p:cNvSpPr>
            <a:spLocks noGrp="1"/>
          </p:cNvSpPr>
          <p:nvPr>
            <p:ph idx="1"/>
          </p:nvPr>
        </p:nvSpPr>
        <p:spPr/>
        <p:txBody>
          <a:bodyPr/>
          <a:lstStyle/>
          <a:p>
            <a:pPr eaLnBrk="1" hangingPunct="1">
              <a:lnSpc>
                <a:spcPct val="80000"/>
              </a:lnSpc>
            </a:pPr>
            <a:r>
              <a:rPr lang="en-US" sz="3000" dirty="0" smtClean="0">
                <a:ea typeface="ＭＳ Ｐゴシック" pitchFamily="34" charset="-128"/>
              </a:rPr>
              <a:t>Fluorescently tagged primary anti body</a:t>
            </a:r>
          </a:p>
          <a:p>
            <a:pPr lvl="1" eaLnBrk="1" hangingPunct="1">
              <a:lnSpc>
                <a:spcPct val="80000"/>
              </a:lnSpc>
            </a:pPr>
            <a:r>
              <a:rPr lang="en-US" sz="2600" dirty="0" smtClean="0">
                <a:ea typeface="ＭＳ Ｐゴシック" pitchFamily="34" charset="-128"/>
              </a:rPr>
              <a:t>Commonly used </a:t>
            </a:r>
            <a:r>
              <a:rPr lang="en-US" sz="2600" dirty="0" err="1" smtClean="0">
                <a:ea typeface="ＭＳ Ｐゴシック" pitchFamily="34" charset="-128"/>
              </a:rPr>
              <a:t>fluorochromes</a:t>
            </a:r>
            <a:r>
              <a:rPr lang="en-US" sz="2600" dirty="0" smtClean="0">
                <a:ea typeface="ＭＳ Ｐゴシック" pitchFamily="34" charset="-128"/>
              </a:rPr>
              <a:t> include Texas red, and </a:t>
            </a:r>
            <a:r>
              <a:rPr lang="en-US" sz="2600" dirty="0" err="1" smtClean="0">
                <a:ea typeface="ＭＳ Ｐゴシック" pitchFamily="34" charset="-128"/>
              </a:rPr>
              <a:t>rhodamine</a:t>
            </a:r>
            <a:r>
              <a:rPr lang="en-US" sz="2600" dirty="0" smtClean="0">
                <a:ea typeface="ＭＳ Ｐゴシック" pitchFamily="34" charset="-128"/>
              </a:rPr>
              <a:t> (emit red light), Cy3 (emits orange light), fluorescein (emits green light).</a:t>
            </a:r>
          </a:p>
          <a:p>
            <a:pPr eaLnBrk="1" hangingPunct="1">
              <a:lnSpc>
                <a:spcPct val="80000"/>
              </a:lnSpc>
            </a:pPr>
            <a:r>
              <a:rPr lang="en-US" sz="3000" dirty="0" smtClean="0">
                <a:ea typeface="ＭＳ Ｐゴシック" pitchFamily="34" charset="-128"/>
              </a:rPr>
              <a:t>Fluorescently tagged secondary antibody- Indirect Immunofluorescence microscopy</a:t>
            </a:r>
          </a:p>
          <a:p>
            <a:pPr eaLnBrk="1" hangingPunct="1">
              <a:lnSpc>
                <a:spcPct val="80000"/>
              </a:lnSpc>
            </a:pPr>
            <a:r>
              <a:rPr lang="en-US" sz="3000" dirty="0" smtClean="0">
                <a:ea typeface="ＭＳ Ｐゴシック" pitchFamily="34" charset="-128"/>
              </a:rPr>
              <a:t>Fluorescently </a:t>
            </a:r>
            <a:r>
              <a:rPr lang="en-US" sz="3000" dirty="0" err="1" smtClean="0">
                <a:ea typeface="ＭＳ Ｐゴシック" pitchFamily="34" charset="-128"/>
              </a:rPr>
              <a:t>labelled</a:t>
            </a:r>
            <a:r>
              <a:rPr lang="en-US" sz="3000" dirty="0" smtClean="0">
                <a:ea typeface="ＭＳ Ｐゴシック" pitchFamily="34" charset="-128"/>
              </a:rPr>
              <a:t> antibody to tagged proteins such as </a:t>
            </a:r>
            <a:r>
              <a:rPr lang="en-US" sz="3000" dirty="0" err="1" smtClean="0">
                <a:ea typeface="ＭＳ Ｐゴシック" pitchFamily="34" charset="-128"/>
              </a:rPr>
              <a:t>myc</a:t>
            </a:r>
            <a:r>
              <a:rPr lang="en-US" sz="3000" dirty="0" smtClean="0">
                <a:ea typeface="ＭＳ Ｐゴシック" pitchFamily="34" charset="-128"/>
              </a:rPr>
              <a:t> or FLAG</a:t>
            </a:r>
          </a:p>
          <a:p>
            <a:pPr eaLnBrk="1" hangingPunct="1">
              <a:lnSpc>
                <a:spcPct val="80000"/>
              </a:lnSpc>
            </a:pPr>
            <a:r>
              <a:rPr lang="en-US" sz="3000" dirty="0" smtClean="0">
                <a:ea typeface="ＭＳ Ｐゴシック" pitchFamily="34" charset="-128"/>
              </a:rPr>
              <a:t>Fluorescent dye fura-2 used to monitor Ca2+ concentrations within the cell</a:t>
            </a:r>
          </a:p>
          <a:p>
            <a:pPr eaLnBrk="1" hangingPunct="1">
              <a:lnSpc>
                <a:spcPct val="80000"/>
              </a:lnSpc>
            </a:pPr>
            <a:r>
              <a:rPr lang="en-US" sz="3000" dirty="0" smtClean="0">
                <a:ea typeface="ＭＳ Ｐゴシック" pitchFamily="34" charset="-128"/>
              </a:rPr>
              <a:t>SPED (stimulated emission depletion) fluorescence microscopy has a resolution of 20nm.</a:t>
            </a:r>
          </a:p>
          <a:p>
            <a:pPr eaLnBrk="1" hangingPunct="1">
              <a:lnSpc>
                <a:spcPct val="80000"/>
              </a:lnSpc>
            </a:pPr>
            <a:endParaRPr lang="en-US" sz="3000" dirty="0" smtClean="0">
              <a:ea typeface="ＭＳ Ｐゴシック" pitchFamily="34" charset="-128"/>
            </a:endParaRPr>
          </a:p>
          <a:p>
            <a:pPr eaLnBrk="1" hangingPunct="1">
              <a:lnSpc>
                <a:spcPct val="80000"/>
              </a:lnSpc>
              <a:buFont typeface="Arial" pitchFamily="34" charset="0"/>
              <a:buNone/>
            </a:pPr>
            <a:endParaRPr lang="en-US" sz="3000"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z="3200" b="1" dirty="0" smtClean="0">
                <a:solidFill>
                  <a:srgbClr val="00B050"/>
                </a:solidFill>
                <a:ea typeface="ＭＳ Ｐゴシック" pitchFamily="34" charset="-128"/>
              </a:rPr>
              <a:t>RAT INTESTINAL CELL WALL – GLUT 2</a:t>
            </a:r>
            <a:br>
              <a:rPr lang="en-US" sz="3200" b="1" dirty="0" smtClean="0">
                <a:solidFill>
                  <a:srgbClr val="00B050"/>
                </a:solidFill>
                <a:ea typeface="ＭＳ Ｐゴシック" pitchFamily="34" charset="-128"/>
              </a:rPr>
            </a:br>
            <a:r>
              <a:rPr lang="en-US" sz="3200" b="1" dirty="0" smtClean="0">
                <a:solidFill>
                  <a:srgbClr val="00B050"/>
                </a:solidFill>
                <a:ea typeface="ＭＳ Ｐゴシック" pitchFamily="34" charset="-128"/>
              </a:rPr>
              <a:t>Purpose- to visualize the localization of Glucose Transporter 2 </a:t>
            </a:r>
          </a:p>
        </p:txBody>
      </p:sp>
      <p:pic>
        <p:nvPicPr>
          <p:cNvPr id="5" name="Picture 4" descr="fg09_1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425" y="1676400"/>
            <a:ext cx="8693150" cy="412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3"/>
          <p:cNvSpPr>
            <a:spLocks noGrp="1"/>
          </p:cNvSpPr>
          <p:nvPr>
            <p:ph type="title"/>
          </p:nvPr>
        </p:nvSpPr>
        <p:spPr>
          <a:xfrm>
            <a:off x="76200" y="0"/>
            <a:ext cx="8686800" cy="685800"/>
          </a:xfrm>
        </p:spPr>
        <p:txBody>
          <a:bodyPr lIns="0" tIns="182880" rIns="0" bIns="0" anchor="t"/>
          <a:lstStyle/>
          <a:p>
            <a:pPr eaLnBrk="1" hangingPunct="1">
              <a:lnSpc>
                <a:spcPts val="1800"/>
              </a:lnSpc>
            </a:pPr>
            <a:r>
              <a:rPr lang="en-US" sz="1800" b="1" dirty="0" smtClean="0">
                <a:solidFill>
                  <a:srgbClr val="00B050"/>
                </a:solidFill>
                <a:latin typeface="Verdana" pitchFamily="34" charset="0"/>
                <a:cs typeface="Verdana" pitchFamily="34" charset="0"/>
              </a:rPr>
              <a:t>Tagging with fluorescent tags/proteins allows visualization of specific proteins</a:t>
            </a:r>
            <a:br>
              <a:rPr lang="en-US" sz="1800" b="1" dirty="0" smtClean="0">
                <a:solidFill>
                  <a:srgbClr val="00B050"/>
                </a:solidFill>
                <a:latin typeface="Verdana" pitchFamily="34" charset="0"/>
                <a:cs typeface="Verdana" pitchFamily="34" charset="0"/>
              </a:rPr>
            </a:br>
            <a:r>
              <a:rPr lang="en-US" sz="1800" b="1" dirty="0" smtClean="0">
                <a:solidFill>
                  <a:srgbClr val="00B050"/>
                </a:solidFill>
                <a:latin typeface="Verdana" pitchFamily="34" charset="0"/>
                <a:cs typeface="Verdana" pitchFamily="34" charset="0"/>
              </a:rPr>
              <a:t>  </a:t>
            </a:r>
            <a:r>
              <a:rPr lang="en-US" sz="1800" b="1" dirty="0" smtClean="0">
                <a:solidFill>
                  <a:srgbClr val="FF0000"/>
                </a:solidFill>
                <a:latin typeface="Verdana" pitchFamily="34" charset="0"/>
                <a:cs typeface="Verdana" pitchFamily="34" charset="0"/>
              </a:rPr>
              <a:t>Double-label fluorescence microscopy can visualize the relative distributions of </a:t>
            </a:r>
            <a:r>
              <a:rPr lang="en-US" sz="1800" b="1" u="sng" dirty="0" smtClean="0">
                <a:solidFill>
                  <a:srgbClr val="FF0000"/>
                </a:solidFill>
                <a:latin typeface="Verdana" pitchFamily="34" charset="0"/>
                <a:cs typeface="Verdana" pitchFamily="34" charset="0"/>
              </a:rPr>
              <a:t>two proteins</a:t>
            </a:r>
            <a:r>
              <a:rPr lang="en-US" sz="1800" b="1" dirty="0" smtClean="0">
                <a:solidFill>
                  <a:srgbClr val="FF0000"/>
                </a:solidFill>
                <a:latin typeface="Verdana" pitchFamily="34" charset="0"/>
                <a:cs typeface="Verdana" pitchFamily="34" charset="0"/>
              </a:rPr>
              <a:t>.</a:t>
            </a:r>
            <a:endParaRPr lang="en-US" sz="1800" b="1" dirty="0" smtClean="0">
              <a:solidFill>
                <a:srgbClr val="FF0000"/>
              </a:solidFill>
              <a:latin typeface="Verdana" pitchFamily="34" charset="0"/>
              <a:cs typeface="Verdana" pitchFamily="34" charset="0"/>
              <a:sym typeface="Lucida Grande" pitchFamily="2" charset="0"/>
            </a:endParaRPr>
          </a:p>
        </p:txBody>
      </p:sp>
      <p:pic>
        <p:nvPicPr>
          <p:cNvPr id="27651" name="Picture 2" descr="fg09_1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1368249"/>
            <a:ext cx="7731125" cy="5108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60680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b="1" dirty="0" smtClean="0">
                <a:solidFill>
                  <a:srgbClr val="00B050"/>
                </a:solidFill>
              </a:rPr>
              <a:t>CONFOCAL AND DECONVOLUTION</a:t>
            </a:r>
            <a:br>
              <a:rPr lang="en-US" sz="3600" b="1" dirty="0" smtClean="0">
                <a:solidFill>
                  <a:srgbClr val="00B050"/>
                </a:solidFill>
              </a:rPr>
            </a:br>
            <a:r>
              <a:rPr lang="en-US" sz="3600" b="1" dirty="0" smtClean="0">
                <a:solidFill>
                  <a:srgbClr val="00B050"/>
                </a:solidFill>
              </a:rPr>
              <a:t>MICROSCOPY</a:t>
            </a:r>
          </a:p>
        </p:txBody>
      </p:sp>
      <p:sp>
        <p:nvSpPr>
          <p:cNvPr id="15363" name="Content Placeholder 2"/>
          <p:cNvSpPr>
            <a:spLocks noGrp="1"/>
          </p:cNvSpPr>
          <p:nvPr>
            <p:ph idx="1"/>
          </p:nvPr>
        </p:nvSpPr>
        <p:spPr/>
        <p:txBody>
          <a:bodyPr/>
          <a:lstStyle/>
          <a:p>
            <a:pPr eaLnBrk="1" hangingPunct="1"/>
            <a:r>
              <a:rPr lang="en-US" dirty="0" smtClean="0">
                <a:ea typeface="ＭＳ Ｐゴシック" pitchFamily="34" charset="-128"/>
              </a:rPr>
              <a:t>This overcomes the limitations of Fluorescence microscopy</a:t>
            </a:r>
          </a:p>
          <a:p>
            <a:pPr lvl="1" eaLnBrk="1" hangingPunct="1"/>
            <a:r>
              <a:rPr lang="en-US" dirty="0" smtClean="0">
                <a:ea typeface="ＭＳ Ｐゴシック" pitchFamily="34" charset="-128"/>
              </a:rPr>
              <a:t>Blurred images</a:t>
            </a:r>
          </a:p>
          <a:p>
            <a:pPr lvl="1" eaLnBrk="1" hangingPunct="1"/>
            <a:r>
              <a:rPr lang="en-US" dirty="0" smtClean="0">
                <a:ea typeface="ＭＳ Ｐゴシック" pitchFamily="34" charset="-128"/>
              </a:rPr>
              <a:t>Thick specimens</a:t>
            </a:r>
          </a:p>
          <a:p>
            <a:pPr lvl="1" eaLnBrk="1" hangingPunct="1">
              <a:buFont typeface="Arial" pitchFamily="34" charset="0"/>
              <a:buNone/>
            </a:pPr>
            <a:r>
              <a:rPr lang="en-US" b="1" u="sng" dirty="0" smtClean="0">
                <a:ea typeface="ＭＳ Ｐゴシック" pitchFamily="34" charset="-128"/>
              </a:rPr>
              <a:t>CONFOCAL MICROSCOPY</a:t>
            </a:r>
          </a:p>
          <a:p>
            <a:pPr lvl="1" eaLnBrk="1" hangingPunct="1">
              <a:buFont typeface="Arial" pitchFamily="34" charset="0"/>
              <a:buNone/>
            </a:pPr>
            <a:r>
              <a:rPr lang="en-US" sz="2000" dirty="0" smtClean="0">
                <a:ea typeface="ＭＳ Ｐゴシック" pitchFamily="34" charset="-128"/>
              </a:rPr>
              <a:t>	- Laser as the energy source</a:t>
            </a:r>
          </a:p>
          <a:p>
            <a:pPr lvl="1" eaLnBrk="1" hangingPunct="1">
              <a:buFont typeface="Arial" pitchFamily="34" charset="0"/>
              <a:buNone/>
            </a:pPr>
            <a:r>
              <a:rPr lang="en-US" sz="2000" dirty="0" smtClean="0">
                <a:ea typeface="ＭＳ Ｐゴシック" pitchFamily="34" charset="-128"/>
              </a:rPr>
              <a:t>	- The laser scans the specimen across and down to build the image</a:t>
            </a:r>
          </a:p>
          <a:p>
            <a:pPr lvl="1" eaLnBrk="1" hangingPunct="1">
              <a:buFont typeface="Arial" pitchFamily="34" charset="0"/>
              <a:buNone/>
            </a:pPr>
            <a:r>
              <a:rPr lang="en-US" sz="2000" dirty="0" smtClean="0">
                <a:ea typeface="ＭＳ Ｐゴシック" pitchFamily="34" charset="-128"/>
              </a:rPr>
              <a:t>	- Uses a pinhole in front of the detector so light from other focal planes are blocked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200" b="1" smtClean="0">
                <a:solidFill>
                  <a:srgbClr val="00B050"/>
                </a:solidFill>
                <a:latin typeface="Verdana" pitchFamily="34" charset="0"/>
                <a:cs typeface="Verdana" pitchFamily="34" charset="0"/>
              </a:rPr>
              <a:t>Figure 9.17  Light paths for two types of confocal microscopy.</a:t>
            </a:r>
            <a:endParaRPr lang="en-US" sz="1200" b="1" smtClean="0">
              <a:solidFill>
                <a:srgbClr val="00B050"/>
              </a:solidFill>
              <a:latin typeface="Verdana" pitchFamily="34" charset="0"/>
              <a:cs typeface="Verdana" pitchFamily="34" charset="0"/>
              <a:sym typeface="Lucida Grande" pitchFamily="2" charset="0"/>
            </a:endParaRPr>
          </a:p>
        </p:txBody>
      </p:sp>
      <p:pic>
        <p:nvPicPr>
          <p:cNvPr id="30723" name="Picture 2" descr="fg09_17a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162050"/>
            <a:ext cx="8661400" cy="453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124408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6200"/>
            <a:ext cx="8229600" cy="1143000"/>
          </a:xfrm>
        </p:spPr>
        <p:txBody>
          <a:bodyPr/>
          <a:lstStyle/>
          <a:p>
            <a:pPr eaLnBrk="1" hangingPunct="1"/>
            <a:r>
              <a:rPr lang="en-US" smtClean="0">
                <a:solidFill>
                  <a:srgbClr val="00B050"/>
                </a:solidFill>
                <a:ea typeface="ＭＳ Ｐゴシック" pitchFamily="34" charset="-128"/>
              </a:rPr>
              <a:t>REMOVES OUT OF FOCUS IMAGES</a:t>
            </a:r>
          </a:p>
        </p:txBody>
      </p:sp>
      <p:pic>
        <p:nvPicPr>
          <p:cNvPr id="16387" name="Picture 6" descr="figure-05-48.jpg                                               00026C30 LONE PINE                      B896893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0225" y="1600200"/>
            <a:ext cx="8083550" cy="4525963"/>
          </a:xfrm>
        </p:spPr>
      </p:pic>
      <p:sp>
        <p:nvSpPr>
          <p:cNvPr id="16388" name="TextBox 3"/>
          <p:cNvSpPr txBox="1">
            <a:spLocks noChangeArrowheads="1"/>
          </p:cNvSpPr>
          <p:nvPr/>
        </p:nvSpPr>
        <p:spPr bwMode="auto">
          <a:xfrm>
            <a:off x="381000" y="914400"/>
            <a:ext cx="8534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rgbClr val="00B050"/>
                </a:solidFill>
              </a:rPr>
              <a:t>Sea Urchin egg undergoing mitosis – using fluorescein-tagged secondary antibody that binds to primary anti-tubulin antibody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smtClean="0">
                <a:solidFill>
                  <a:srgbClr val="00B050"/>
                </a:solidFill>
              </a:rPr>
              <a:t>EXAMPLE OF IMAGE RECONSTRUCTED AFTER DECONVOLUTION MICROSCOPY</a:t>
            </a:r>
          </a:p>
        </p:txBody>
      </p:sp>
      <p:pic>
        <p:nvPicPr>
          <p:cNvPr id="17411" name="Picture 2" descr="figure 9-19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600200"/>
            <a:ext cx="4222750" cy="4525963"/>
          </a:xfrm>
        </p:spPr>
      </p:pic>
      <p:pic>
        <p:nvPicPr>
          <p:cNvPr id="17412" name="Picture 2" descr="figure 9-1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608138"/>
            <a:ext cx="4184650" cy="447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3" name="TextBox 5"/>
          <p:cNvSpPr txBox="1">
            <a:spLocks noChangeArrowheads="1"/>
          </p:cNvSpPr>
          <p:nvPr/>
        </p:nvSpPr>
        <p:spPr bwMode="auto">
          <a:xfrm>
            <a:off x="2590800" y="6324600"/>
            <a:ext cx="62531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Calibri" pitchFamily="34" charset="0"/>
              </a:rPr>
              <a:t>DNA – blue, Microtubules – green and Actin microfilaments - red</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200" b="1" dirty="0" smtClean="0">
                <a:solidFill>
                  <a:srgbClr val="00B050"/>
                </a:solidFill>
                <a:latin typeface="Verdana" pitchFamily="34" charset="0"/>
                <a:cs typeface="Verdana" pitchFamily="34" charset="0"/>
              </a:rPr>
              <a:t>  Fluorescent samples in a restricted focal plane can be imaged by total internal reflection (TIRF) microscopy.</a:t>
            </a:r>
            <a:endParaRPr lang="en-US" sz="1200" b="1" dirty="0" smtClean="0">
              <a:solidFill>
                <a:srgbClr val="00B050"/>
              </a:solidFill>
              <a:latin typeface="Verdana" pitchFamily="34" charset="0"/>
              <a:cs typeface="Verdana" pitchFamily="34" charset="0"/>
              <a:sym typeface="Lucida Grande" pitchFamily="2" charset="0"/>
            </a:endParaRPr>
          </a:p>
        </p:txBody>
      </p:sp>
      <p:pic>
        <p:nvPicPr>
          <p:cNvPr id="33795" name="Picture 2" descr="fg09_2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7113" y="836613"/>
            <a:ext cx="7089775" cy="546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533400" y="3886200"/>
            <a:ext cx="3980577" cy="646331"/>
          </a:xfrm>
          <a:prstGeom prst="rect">
            <a:avLst/>
          </a:prstGeom>
          <a:noFill/>
        </p:spPr>
        <p:txBody>
          <a:bodyPr wrap="none" rtlCol="0">
            <a:spAutoFit/>
          </a:bodyPr>
          <a:lstStyle/>
          <a:p>
            <a:r>
              <a:rPr lang="en-US" dirty="0" smtClean="0"/>
              <a:t>Used for imaging in a thin focal plane</a:t>
            </a:r>
          </a:p>
          <a:p>
            <a:endParaRPr lang="en-US" dirty="0"/>
          </a:p>
        </p:txBody>
      </p:sp>
    </p:spTree>
    <p:extLst>
      <p:ext uri="{BB962C8B-B14F-4D97-AF65-F5344CB8AC3E}">
        <p14:creationId xmlns:p14="http://schemas.microsoft.com/office/powerpoint/2010/main" val="2392021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600" b="1" dirty="0" smtClean="0">
                <a:solidFill>
                  <a:srgbClr val="00B050"/>
                </a:solidFill>
                <a:latin typeface="Verdana" pitchFamily="34" charset="0"/>
                <a:cs typeface="Verdana" pitchFamily="34" charset="0"/>
              </a:rPr>
              <a:t>FRAP shows dynamics of cellular components</a:t>
            </a:r>
            <a:r>
              <a:rPr lang="en-US" sz="1600" b="1" dirty="0" smtClean="0">
                <a:solidFill>
                  <a:srgbClr val="FF0000"/>
                </a:solidFill>
                <a:latin typeface="Verdana" pitchFamily="34" charset="0"/>
                <a:cs typeface="Verdana" pitchFamily="34" charset="0"/>
              </a:rPr>
              <a:t/>
            </a:r>
            <a:br>
              <a:rPr lang="en-US" sz="1600" b="1" dirty="0" smtClean="0">
                <a:solidFill>
                  <a:srgbClr val="FF0000"/>
                </a:solidFill>
                <a:latin typeface="Verdana" pitchFamily="34" charset="0"/>
                <a:cs typeface="Verdana" pitchFamily="34" charset="0"/>
              </a:rPr>
            </a:br>
            <a:r>
              <a:rPr lang="en-US" sz="1200" b="1" dirty="0" smtClean="0">
                <a:solidFill>
                  <a:srgbClr val="FF0000"/>
                </a:solidFill>
                <a:latin typeface="Verdana" pitchFamily="34" charset="0"/>
                <a:cs typeface="Verdana" pitchFamily="34" charset="0"/>
              </a:rPr>
              <a:t>Fluorescence recovery after </a:t>
            </a:r>
            <a:r>
              <a:rPr lang="en-US" sz="1200" b="1" dirty="0" err="1" smtClean="0">
                <a:solidFill>
                  <a:srgbClr val="FF0000"/>
                </a:solidFill>
                <a:latin typeface="Verdana" pitchFamily="34" charset="0"/>
                <a:cs typeface="Verdana" pitchFamily="34" charset="0"/>
              </a:rPr>
              <a:t>photobleaching</a:t>
            </a:r>
            <a:r>
              <a:rPr lang="en-US" sz="1200" b="1" dirty="0" smtClean="0">
                <a:solidFill>
                  <a:srgbClr val="FF0000"/>
                </a:solidFill>
                <a:latin typeface="Verdana" pitchFamily="34" charset="0"/>
                <a:cs typeface="Verdana" pitchFamily="34" charset="0"/>
              </a:rPr>
              <a:t> (FRAP) reveals the dynamics of molecules.</a:t>
            </a:r>
            <a:endParaRPr lang="en-US" sz="1200" b="1" dirty="0" smtClean="0">
              <a:solidFill>
                <a:srgbClr val="FF0000"/>
              </a:solidFill>
              <a:latin typeface="Verdana" pitchFamily="34" charset="0"/>
              <a:cs typeface="Verdana" pitchFamily="34" charset="0"/>
              <a:sym typeface="Lucida Grande" pitchFamily="2" charset="0"/>
            </a:endParaRPr>
          </a:p>
        </p:txBody>
      </p:sp>
      <p:pic>
        <p:nvPicPr>
          <p:cNvPr id="34819" name="Picture 2" descr="fg09_2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44688" y="711200"/>
            <a:ext cx="5254625" cy="562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257299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600" b="1" dirty="0" smtClean="0">
                <a:solidFill>
                  <a:srgbClr val="00B050"/>
                </a:solidFill>
                <a:latin typeface="Verdana" pitchFamily="34" charset="0"/>
                <a:cs typeface="Verdana" pitchFamily="34" charset="0"/>
              </a:rPr>
              <a:t>FRET measures distance between </a:t>
            </a:r>
            <a:r>
              <a:rPr lang="en-US" sz="1600" b="1" dirty="0" err="1" smtClean="0">
                <a:solidFill>
                  <a:srgbClr val="00B050"/>
                </a:solidFill>
                <a:latin typeface="Verdana" pitchFamily="34" charset="0"/>
                <a:cs typeface="Verdana" pitchFamily="34" charset="0"/>
              </a:rPr>
              <a:t>porteins</a:t>
            </a:r>
            <a:r>
              <a:rPr lang="en-US" sz="1600" b="1" dirty="0" smtClean="0">
                <a:solidFill>
                  <a:srgbClr val="00B050"/>
                </a:solidFill>
                <a:latin typeface="Verdana" pitchFamily="34" charset="0"/>
                <a:cs typeface="Verdana" pitchFamily="34" charset="0"/>
              </a:rPr>
              <a:t> using </a:t>
            </a:r>
            <a:r>
              <a:rPr lang="en-US" sz="1600" b="1" dirty="0" err="1" smtClean="0">
                <a:solidFill>
                  <a:srgbClr val="00B050"/>
                </a:solidFill>
                <a:latin typeface="Verdana" pitchFamily="34" charset="0"/>
                <a:cs typeface="Verdana" pitchFamily="34" charset="0"/>
              </a:rPr>
              <a:t>chromophores</a:t>
            </a:r>
            <a:r>
              <a:rPr lang="en-US" sz="1200" b="1" dirty="0" smtClean="0">
                <a:solidFill>
                  <a:srgbClr val="00B050"/>
                </a:solidFill>
                <a:latin typeface="Verdana" pitchFamily="34" charset="0"/>
                <a:cs typeface="Verdana" pitchFamily="34" charset="0"/>
              </a:rPr>
              <a:t/>
            </a:r>
            <a:br>
              <a:rPr lang="en-US" sz="1200" b="1" dirty="0" smtClean="0">
                <a:solidFill>
                  <a:srgbClr val="00B050"/>
                </a:solidFill>
                <a:latin typeface="Verdana" pitchFamily="34" charset="0"/>
                <a:cs typeface="Verdana" pitchFamily="34" charset="0"/>
              </a:rPr>
            </a:br>
            <a:r>
              <a:rPr lang="en-US" sz="1200" b="1" dirty="0" smtClean="0">
                <a:solidFill>
                  <a:srgbClr val="00B050"/>
                </a:solidFill>
                <a:latin typeface="Verdana" pitchFamily="34" charset="0"/>
                <a:cs typeface="Verdana" pitchFamily="34" charset="0"/>
              </a:rPr>
              <a:t>Protein-protein interactions can be visualized by FRET.</a:t>
            </a:r>
            <a:endParaRPr lang="en-US" sz="1200" b="1" dirty="0" smtClean="0">
              <a:solidFill>
                <a:srgbClr val="00B050"/>
              </a:solidFill>
              <a:latin typeface="Verdana" pitchFamily="34" charset="0"/>
              <a:cs typeface="Verdana" pitchFamily="34" charset="0"/>
              <a:sym typeface="Lucida Grande" pitchFamily="2" charset="0"/>
            </a:endParaRPr>
          </a:p>
        </p:txBody>
      </p:sp>
      <p:pic>
        <p:nvPicPr>
          <p:cNvPr id="35843" name="Picture 2" descr="fg09_2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6725" y="609600"/>
            <a:ext cx="5670550" cy="563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276304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pPr eaLnBrk="1" hangingPunct="1"/>
            <a:r>
              <a:rPr lang="en-US" dirty="0" smtClean="0">
                <a:ea typeface="ＭＳ Ｐゴシック" pitchFamily="34" charset="-128"/>
              </a:rPr>
              <a:t>Visualizing cells </a:t>
            </a:r>
          </a:p>
        </p:txBody>
      </p:sp>
      <p:sp>
        <p:nvSpPr>
          <p:cNvPr id="2" name="Subtitle 1"/>
          <p:cNvSpPr>
            <a:spLocks noGrp="1"/>
          </p:cNvSpPr>
          <p:nvPr>
            <p:ph type="subTitle" idx="1"/>
          </p:nvPr>
        </p:nvSpPr>
        <p:spPr/>
        <p:txBody>
          <a:bodyPr/>
          <a:lstStyle/>
          <a:p>
            <a:r>
              <a:rPr lang="en-US" dirty="0" smtClean="0"/>
              <a:t>Chapter 9</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800" b="1" dirty="0" smtClean="0">
                <a:solidFill>
                  <a:srgbClr val="00B050"/>
                </a:solidFill>
                <a:latin typeface="Verdana" pitchFamily="34" charset="0"/>
                <a:cs typeface="Verdana" pitchFamily="34" charset="0"/>
              </a:rPr>
              <a:t>FRET biosensors can detect local biochemical environments</a:t>
            </a:r>
            <a:r>
              <a:rPr lang="en-US" sz="1200" b="1" dirty="0" smtClean="0">
                <a:solidFill>
                  <a:srgbClr val="00B050"/>
                </a:solidFill>
                <a:latin typeface="Verdana" pitchFamily="34" charset="0"/>
                <a:cs typeface="Verdana" pitchFamily="34" charset="0"/>
              </a:rPr>
              <a:t>.</a:t>
            </a:r>
            <a:endParaRPr lang="en-US" sz="1200" b="1" dirty="0" smtClean="0">
              <a:solidFill>
                <a:srgbClr val="00B050"/>
              </a:solidFill>
              <a:latin typeface="Verdana" pitchFamily="34" charset="0"/>
              <a:cs typeface="Verdana" pitchFamily="34" charset="0"/>
              <a:sym typeface="Lucida Grande" pitchFamily="2" charset="0"/>
            </a:endParaRPr>
          </a:p>
        </p:txBody>
      </p:sp>
      <p:pic>
        <p:nvPicPr>
          <p:cNvPr id="36867" name="Picture 2" descr="fg09_2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25" y="695325"/>
            <a:ext cx="5949950" cy="546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21717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400" b="1" dirty="0" smtClean="0">
                <a:solidFill>
                  <a:srgbClr val="00B050"/>
                </a:solidFill>
                <a:latin typeface="Verdana" pitchFamily="34" charset="0"/>
                <a:cs typeface="Verdana" pitchFamily="34" charset="0"/>
              </a:rPr>
              <a:t>Super-resolution microscopy can generate light-microscope images with nanometer resolution.</a:t>
            </a:r>
            <a:endParaRPr lang="en-US" sz="1400" b="1" dirty="0" smtClean="0">
              <a:solidFill>
                <a:srgbClr val="00B050"/>
              </a:solidFill>
              <a:latin typeface="Verdana" pitchFamily="34" charset="0"/>
              <a:cs typeface="Verdana" pitchFamily="34" charset="0"/>
              <a:sym typeface="Lucida Grande" pitchFamily="2" charset="0"/>
            </a:endParaRPr>
          </a:p>
        </p:txBody>
      </p:sp>
      <p:pic>
        <p:nvPicPr>
          <p:cNvPr id="37891" name="Picture 2" descr="fg09_2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113" y="766331"/>
            <a:ext cx="7851775" cy="547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4495800" y="1371600"/>
            <a:ext cx="3839513" cy="646331"/>
          </a:xfrm>
          <a:prstGeom prst="rect">
            <a:avLst/>
          </a:prstGeom>
          <a:noFill/>
        </p:spPr>
        <p:txBody>
          <a:bodyPr wrap="none" rtlCol="0">
            <a:spAutoFit/>
          </a:bodyPr>
          <a:lstStyle/>
          <a:p>
            <a:r>
              <a:rPr lang="en-US" dirty="0" smtClean="0"/>
              <a:t>Overcomes resolution limitations of </a:t>
            </a:r>
          </a:p>
          <a:p>
            <a:r>
              <a:rPr lang="en-US" dirty="0" smtClean="0"/>
              <a:t>Fluorescence microscopy .</a:t>
            </a:r>
            <a:endParaRPr lang="en-US" dirty="0"/>
          </a:p>
        </p:txBody>
      </p:sp>
      <p:sp>
        <p:nvSpPr>
          <p:cNvPr id="3" name="TextBox 2"/>
          <p:cNvSpPr txBox="1"/>
          <p:nvPr/>
        </p:nvSpPr>
        <p:spPr>
          <a:xfrm>
            <a:off x="685800" y="6400800"/>
            <a:ext cx="3095719" cy="369332"/>
          </a:xfrm>
          <a:prstGeom prst="rect">
            <a:avLst/>
          </a:prstGeom>
          <a:noFill/>
        </p:spPr>
        <p:txBody>
          <a:bodyPr wrap="none" rtlCol="0">
            <a:spAutoFit/>
          </a:bodyPr>
          <a:lstStyle/>
          <a:p>
            <a:r>
              <a:rPr lang="en-US" dirty="0" smtClean="0"/>
              <a:t>3-D structure of </a:t>
            </a:r>
            <a:r>
              <a:rPr lang="en-US" dirty="0" err="1" smtClean="0"/>
              <a:t>microtubues</a:t>
            </a:r>
            <a:endParaRPr lang="en-US" dirty="0"/>
          </a:p>
        </p:txBody>
      </p:sp>
      <p:sp>
        <p:nvSpPr>
          <p:cNvPr id="4" name="TextBox 3"/>
          <p:cNvSpPr txBox="1"/>
          <p:nvPr/>
        </p:nvSpPr>
        <p:spPr>
          <a:xfrm>
            <a:off x="990600" y="3200400"/>
            <a:ext cx="1095172" cy="369332"/>
          </a:xfrm>
          <a:prstGeom prst="rect">
            <a:avLst/>
          </a:prstGeom>
          <a:noFill/>
        </p:spPr>
        <p:txBody>
          <a:bodyPr wrap="none" rtlCol="0">
            <a:spAutoFit/>
          </a:bodyPr>
          <a:lstStyle/>
          <a:p>
            <a:r>
              <a:rPr lang="en-US" dirty="0" smtClean="0"/>
              <a:t>Confocal</a:t>
            </a:r>
            <a:endParaRPr lang="en-US" dirty="0"/>
          </a:p>
        </p:txBody>
      </p:sp>
      <p:sp>
        <p:nvSpPr>
          <p:cNvPr id="5" name="TextBox 4"/>
          <p:cNvSpPr txBox="1"/>
          <p:nvPr/>
        </p:nvSpPr>
        <p:spPr>
          <a:xfrm>
            <a:off x="2971800" y="3200400"/>
            <a:ext cx="1877437" cy="369332"/>
          </a:xfrm>
          <a:prstGeom prst="rect">
            <a:avLst/>
          </a:prstGeom>
          <a:noFill/>
        </p:spPr>
        <p:txBody>
          <a:bodyPr wrap="none" rtlCol="0">
            <a:spAutoFit/>
          </a:bodyPr>
          <a:lstStyle/>
          <a:p>
            <a:r>
              <a:rPr lang="en-US" dirty="0" smtClean="0"/>
              <a:t>Super-resolution</a:t>
            </a:r>
            <a:endParaRPr lang="en-US" dirty="0"/>
          </a:p>
        </p:txBody>
      </p:sp>
      <p:sp>
        <p:nvSpPr>
          <p:cNvPr id="6" name="TextBox 5"/>
          <p:cNvSpPr txBox="1"/>
          <p:nvPr/>
        </p:nvSpPr>
        <p:spPr>
          <a:xfrm>
            <a:off x="5943600" y="2895600"/>
            <a:ext cx="3082895" cy="646331"/>
          </a:xfrm>
          <a:prstGeom prst="rect">
            <a:avLst/>
          </a:prstGeom>
          <a:noFill/>
        </p:spPr>
        <p:txBody>
          <a:bodyPr wrap="none" rtlCol="0">
            <a:spAutoFit/>
          </a:bodyPr>
          <a:lstStyle/>
          <a:p>
            <a:r>
              <a:rPr lang="en-US" dirty="0" err="1" smtClean="0"/>
              <a:t>Clathrin</a:t>
            </a:r>
            <a:r>
              <a:rPr lang="en-US" dirty="0" smtClean="0"/>
              <a:t>-coated pit by super-</a:t>
            </a:r>
          </a:p>
          <a:p>
            <a:r>
              <a:rPr lang="en-US" dirty="0" smtClean="0"/>
              <a:t>resolution</a:t>
            </a:r>
            <a:endParaRPr lang="en-US" dirty="0"/>
          </a:p>
        </p:txBody>
      </p:sp>
    </p:spTree>
    <p:extLst>
      <p:ext uri="{BB962C8B-B14F-4D97-AF65-F5344CB8AC3E}">
        <p14:creationId xmlns:p14="http://schemas.microsoft.com/office/powerpoint/2010/main" val="5782706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igure 9-1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90913" y="1676400"/>
            <a:ext cx="4967287" cy="4724400"/>
          </a:xfrm>
        </p:spPr>
      </p:pic>
      <p:sp>
        <p:nvSpPr>
          <p:cNvPr id="18435" name="TextBox 2"/>
          <p:cNvSpPr txBox="1">
            <a:spLocks noChangeArrowheads="1"/>
          </p:cNvSpPr>
          <p:nvPr/>
        </p:nvSpPr>
        <p:spPr bwMode="auto">
          <a:xfrm>
            <a:off x="152400" y="1295400"/>
            <a:ext cx="3200400" cy="5200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800" b="1">
                <a:latin typeface="Calibri" pitchFamily="34" charset="0"/>
              </a:rPr>
              <a:t>FIX</a:t>
            </a:r>
            <a:r>
              <a:rPr lang="en-US" sz="2800">
                <a:latin typeface="Calibri" pitchFamily="34" charset="0"/>
              </a:rPr>
              <a:t> –</a:t>
            </a:r>
            <a:r>
              <a:rPr lang="en-US" sz="2000">
                <a:latin typeface="Calibri" pitchFamily="34" charset="0"/>
              </a:rPr>
              <a:t>Formaldehyde cross links amino groups on adjacent molecules</a:t>
            </a:r>
          </a:p>
          <a:p>
            <a:pPr eaLnBrk="1" hangingPunct="1"/>
            <a:r>
              <a:rPr lang="en-US" sz="2800" b="1">
                <a:latin typeface="Calibri" pitchFamily="34" charset="0"/>
              </a:rPr>
              <a:t>EMBED </a:t>
            </a:r>
            <a:r>
              <a:rPr lang="en-US" sz="2800">
                <a:latin typeface="Calibri" pitchFamily="34" charset="0"/>
              </a:rPr>
              <a:t>– </a:t>
            </a:r>
            <a:r>
              <a:rPr lang="en-US" sz="2000">
                <a:latin typeface="Calibri" pitchFamily="34" charset="0"/>
              </a:rPr>
              <a:t>For light microscopy in Paraffin; For electron microscopy in liquid plastic</a:t>
            </a:r>
          </a:p>
          <a:p>
            <a:pPr eaLnBrk="1" hangingPunct="1"/>
            <a:r>
              <a:rPr lang="en-US" sz="2800" b="1">
                <a:latin typeface="Calibri" pitchFamily="34" charset="0"/>
              </a:rPr>
              <a:t>SECTION</a:t>
            </a:r>
            <a:r>
              <a:rPr lang="en-US" sz="2800">
                <a:latin typeface="Calibri" pitchFamily="34" charset="0"/>
              </a:rPr>
              <a:t> – </a:t>
            </a:r>
            <a:r>
              <a:rPr lang="en-US" sz="2000">
                <a:latin typeface="Calibri" pitchFamily="34" charset="0"/>
              </a:rPr>
              <a:t>0.5- 50 micrometers for Light microscopy; 50 -100 nm for electron microscopy</a:t>
            </a:r>
          </a:p>
          <a:p>
            <a:pPr eaLnBrk="1" hangingPunct="1"/>
            <a:r>
              <a:rPr lang="en-US" sz="2800" b="1">
                <a:latin typeface="Calibri" pitchFamily="34" charset="0"/>
              </a:rPr>
              <a:t>STAIN – </a:t>
            </a:r>
            <a:r>
              <a:rPr lang="en-US" sz="2000">
                <a:latin typeface="Calibri" pitchFamily="34" charset="0"/>
              </a:rPr>
              <a:t>Hemotoxylin binds to basic amino acids and eosin binds to acidic molecules</a:t>
            </a:r>
          </a:p>
        </p:txBody>
      </p:sp>
      <p:sp>
        <p:nvSpPr>
          <p:cNvPr id="18436" name="TextBox 4"/>
          <p:cNvSpPr txBox="1">
            <a:spLocks noChangeArrowheads="1"/>
          </p:cNvSpPr>
          <p:nvPr/>
        </p:nvSpPr>
        <p:spPr bwMode="auto">
          <a:xfrm>
            <a:off x="31750" y="76200"/>
            <a:ext cx="7618413"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400" b="1">
                <a:solidFill>
                  <a:srgbClr val="00B0F0"/>
                </a:solidFill>
                <a:latin typeface="Calibri" pitchFamily="34" charset="0"/>
              </a:rPr>
              <a:t>SPECIMEN PREPARATION FOR BOTH LIGHT AND ELECTRON</a:t>
            </a:r>
          </a:p>
          <a:p>
            <a:pPr eaLnBrk="1" hangingPunct="1"/>
            <a:r>
              <a:rPr lang="en-US" sz="2400" b="1" dirty="0">
                <a:solidFill>
                  <a:srgbClr val="00B0F0"/>
                </a:solidFill>
                <a:latin typeface="Calibri" pitchFamily="34" charset="0"/>
              </a:rPr>
              <a:t> MICROSCOPY</a:t>
            </a:r>
          </a:p>
        </p:txBody>
      </p:sp>
      <p:sp>
        <p:nvSpPr>
          <p:cNvPr id="18437" name="TextBox 5"/>
          <p:cNvSpPr txBox="1">
            <a:spLocks noChangeArrowheads="1"/>
          </p:cNvSpPr>
          <p:nvPr/>
        </p:nvSpPr>
        <p:spPr bwMode="auto">
          <a:xfrm>
            <a:off x="44450" y="6400800"/>
            <a:ext cx="72945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Calibri" pitchFamily="34" charset="0"/>
              </a:rPr>
              <a:t>For Cryo EM, the samples can be frozen without fixation and then sectioned.</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0" y="1782763"/>
            <a:ext cx="3505200" cy="2103437"/>
          </a:xfrm>
        </p:spPr>
        <p:txBody>
          <a:bodyPr/>
          <a:lstStyle/>
          <a:p>
            <a:pPr eaLnBrk="1" hangingPunct="1"/>
            <a:r>
              <a:rPr lang="en-US" b="1" smtClean="0">
                <a:solidFill>
                  <a:srgbClr val="00B0F0"/>
                </a:solidFill>
                <a:ea typeface="ＭＳ Ｐゴシック" pitchFamily="34" charset="-128"/>
              </a:rPr>
              <a:t>ELECTRON MICROSCOPY</a:t>
            </a:r>
          </a:p>
        </p:txBody>
      </p:sp>
      <p:pic>
        <p:nvPicPr>
          <p:cNvPr id="19459" name="Picture 2" descr="figure 9-2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84563" y="206375"/>
            <a:ext cx="4897437" cy="6529388"/>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228600" y="533400"/>
            <a:ext cx="8686800" cy="5516563"/>
          </a:xfrm>
        </p:spPr>
        <p:txBody>
          <a:bodyPr/>
          <a:lstStyle/>
          <a:p>
            <a:pPr eaLnBrk="1" hangingPunct="1">
              <a:lnSpc>
                <a:spcPct val="70000"/>
              </a:lnSpc>
            </a:pPr>
            <a:r>
              <a:rPr lang="en-US" sz="3000" dirty="0" smtClean="0">
                <a:ea typeface="ＭＳ Ｐゴシック" pitchFamily="34" charset="-128"/>
              </a:rPr>
              <a:t>Transmission EM</a:t>
            </a:r>
          </a:p>
          <a:p>
            <a:pPr lvl="1" eaLnBrk="1" hangingPunct="1">
              <a:lnSpc>
                <a:spcPct val="70000"/>
              </a:lnSpc>
            </a:pPr>
            <a:r>
              <a:rPr lang="en-US" sz="2600" dirty="0" smtClean="0">
                <a:ea typeface="ＭＳ Ｐゴシック" pitchFamily="34" charset="-128"/>
              </a:rPr>
              <a:t>theoretically 0.005 nm; practically 0.1 nm –1 nm (2000x better than LM)</a:t>
            </a:r>
          </a:p>
          <a:p>
            <a:pPr lvl="1" eaLnBrk="1" hangingPunct="1">
              <a:lnSpc>
                <a:spcPct val="70000"/>
              </a:lnSpc>
            </a:pPr>
            <a:r>
              <a:rPr lang="en-US" sz="2600" dirty="0" smtClean="0">
                <a:ea typeface="ＭＳ Ｐゴシック" pitchFamily="34" charset="-128"/>
              </a:rPr>
              <a:t>High – velocity electron beam passes through the sample</a:t>
            </a:r>
          </a:p>
          <a:p>
            <a:pPr lvl="1" eaLnBrk="1" hangingPunct="1">
              <a:lnSpc>
                <a:spcPct val="70000"/>
              </a:lnSpc>
            </a:pPr>
            <a:r>
              <a:rPr lang="en-US" sz="2600" dirty="0" smtClean="0">
                <a:ea typeface="ＭＳ Ｐゴシック" pitchFamily="34" charset="-128"/>
              </a:rPr>
              <a:t>50-100 nm  thick sections</a:t>
            </a:r>
          </a:p>
          <a:p>
            <a:pPr lvl="1" eaLnBrk="1" hangingPunct="1">
              <a:lnSpc>
                <a:spcPct val="70000"/>
              </a:lnSpc>
            </a:pPr>
            <a:r>
              <a:rPr lang="en-US" sz="2600" dirty="0" smtClean="0">
                <a:ea typeface="ＭＳ Ｐゴシック" pitchFamily="34" charset="-128"/>
              </a:rPr>
              <a:t>2-D sectional image – surface details are </a:t>
            </a:r>
            <a:r>
              <a:rPr lang="en-US" sz="2600" dirty="0" err="1" smtClean="0">
                <a:ea typeface="ＭＳ Ｐゴシック" pitchFamily="34" charset="-128"/>
              </a:rPr>
              <a:t>revelaed</a:t>
            </a:r>
            <a:endParaRPr lang="en-US" sz="2600" dirty="0" smtClean="0">
              <a:ea typeface="ＭＳ Ｐゴシック" pitchFamily="34" charset="-128"/>
            </a:endParaRPr>
          </a:p>
          <a:p>
            <a:pPr lvl="1" eaLnBrk="1" hangingPunct="1">
              <a:lnSpc>
                <a:spcPct val="70000"/>
              </a:lnSpc>
            </a:pPr>
            <a:r>
              <a:rPr lang="en-US" sz="2600" dirty="0" smtClean="0">
                <a:ea typeface="ＭＳ Ｐゴシック" pitchFamily="34" charset="-128"/>
              </a:rPr>
              <a:t>Subcellular organelles </a:t>
            </a:r>
          </a:p>
          <a:p>
            <a:pPr lvl="1" eaLnBrk="1" hangingPunct="1">
              <a:lnSpc>
                <a:spcPct val="70000"/>
              </a:lnSpc>
            </a:pPr>
            <a:r>
              <a:rPr lang="en-US" sz="2600" dirty="0" smtClean="0">
                <a:ea typeface="ＭＳ Ｐゴシック" pitchFamily="34" charset="-128"/>
              </a:rPr>
              <a:t>Samples need to be fixed and stained and so cannot image living cells</a:t>
            </a:r>
          </a:p>
          <a:p>
            <a:pPr lvl="1" eaLnBrk="1" hangingPunct="1">
              <a:lnSpc>
                <a:spcPct val="70000"/>
              </a:lnSpc>
            </a:pPr>
            <a:r>
              <a:rPr lang="en-US" sz="2600" dirty="0" smtClean="0">
                <a:ea typeface="ＭＳ Ｐゴシック" pitchFamily="34" charset="-128"/>
              </a:rPr>
              <a:t>Stained with heavy metals such as uranium, lead, Osmium tetroxide (stains membranes)</a:t>
            </a:r>
          </a:p>
          <a:p>
            <a:pPr eaLnBrk="1" hangingPunct="1">
              <a:lnSpc>
                <a:spcPct val="70000"/>
              </a:lnSpc>
            </a:pPr>
            <a:r>
              <a:rPr lang="en-US" sz="3000" dirty="0" smtClean="0">
                <a:ea typeface="ＭＳ Ｐゴシック" pitchFamily="34" charset="-128"/>
              </a:rPr>
              <a:t>Scanning EM</a:t>
            </a:r>
          </a:p>
          <a:p>
            <a:pPr lvl="1" eaLnBrk="1" hangingPunct="1">
              <a:lnSpc>
                <a:spcPct val="70000"/>
              </a:lnSpc>
            </a:pPr>
            <a:r>
              <a:rPr lang="en-US" sz="2600" dirty="0" smtClean="0">
                <a:ea typeface="ＭＳ Ｐゴシック" pitchFamily="34" charset="-128"/>
              </a:rPr>
              <a:t>Resolution about 10 nm</a:t>
            </a:r>
          </a:p>
          <a:p>
            <a:pPr lvl="1" eaLnBrk="1" hangingPunct="1">
              <a:lnSpc>
                <a:spcPct val="70000"/>
              </a:lnSpc>
            </a:pPr>
            <a:r>
              <a:rPr lang="en-US" sz="2600" dirty="0" smtClean="0">
                <a:ea typeface="ＭＳ Ｐゴシック" pitchFamily="34" charset="-128"/>
              </a:rPr>
              <a:t>Used to view </a:t>
            </a:r>
            <a:r>
              <a:rPr lang="en-US" sz="2600" dirty="0" err="1" smtClean="0">
                <a:ea typeface="ＭＳ Ｐゴシック" pitchFamily="34" charset="-128"/>
              </a:rPr>
              <a:t>unsectioned</a:t>
            </a:r>
            <a:r>
              <a:rPr lang="en-US" sz="2600" dirty="0" smtClean="0">
                <a:ea typeface="ＭＳ Ｐゴシック" pitchFamily="34" charset="-128"/>
              </a:rPr>
              <a:t>, metal coated specimens</a:t>
            </a:r>
          </a:p>
          <a:p>
            <a:pPr lvl="1" eaLnBrk="1" hangingPunct="1">
              <a:lnSpc>
                <a:spcPct val="70000"/>
              </a:lnSpc>
            </a:pPr>
            <a:r>
              <a:rPr lang="en-US" sz="2600" dirty="0" smtClean="0">
                <a:ea typeface="ＭＳ Ｐゴシック" pitchFamily="34" charset="-128"/>
              </a:rPr>
              <a:t>3-D surface image</a:t>
            </a:r>
          </a:p>
          <a:p>
            <a:pPr lvl="1" eaLnBrk="1" hangingPunct="1">
              <a:lnSpc>
                <a:spcPct val="70000"/>
              </a:lnSpc>
              <a:buFont typeface="Arial" pitchFamily="34" charset="0"/>
              <a:buNone/>
            </a:pPr>
            <a:endParaRPr lang="en-US" sz="2600" dirty="0" smtClean="0">
              <a:ea typeface="ＭＳ Ｐゴシック" pitchFamily="34" charset="-128"/>
            </a:endParaRPr>
          </a:p>
          <a:p>
            <a:pPr eaLnBrk="1" hangingPunct="1">
              <a:lnSpc>
                <a:spcPct val="70000"/>
              </a:lnSpc>
            </a:pPr>
            <a:endParaRPr lang="en-US" sz="3000"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smtClean="0">
                <a:solidFill>
                  <a:srgbClr val="00B0F0"/>
                </a:solidFill>
              </a:rPr>
              <a:t>SURFACE DETAILS BY METAL SHADOWING in TEM</a:t>
            </a:r>
          </a:p>
        </p:txBody>
      </p:sp>
      <p:pic>
        <p:nvPicPr>
          <p:cNvPr id="23555" name="Picture 2" descr="figure 9-23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92413" y="1600200"/>
            <a:ext cx="3559175" cy="4525963"/>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figure 9-23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36850" y="1512888"/>
            <a:ext cx="3740150" cy="4613275"/>
          </a:xfrm>
        </p:spPr>
      </p:pic>
      <p:sp>
        <p:nvSpPr>
          <p:cNvPr id="24579" name="TextBox 2"/>
          <p:cNvSpPr txBox="1">
            <a:spLocks noChangeArrowheads="1"/>
          </p:cNvSpPr>
          <p:nvPr/>
        </p:nvSpPr>
        <p:spPr bwMode="auto">
          <a:xfrm>
            <a:off x="338138" y="544513"/>
            <a:ext cx="796766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b="1">
                <a:solidFill>
                  <a:srgbClr val="00B0F0"/>
                </a:solidFill>
                <a:latin typeface="Calibri" pitchFamily="34" charset="0"/>
              </a:rPr>
              <a:t>PLATINUM SHADOWED REPLICA OF THE SUBSTRUCTURAL FIBERS OF CALFSKIN COLLAGEN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smtClean="0">
                <a:solidFill>
                  <a:srgbClr val="00B0F0"/>
                </a:solidFill>
              </a:rPr>
              <a:t>SEM OF EPITHELIUM LINING THE</a:t>
            </a:r>
            <a:br>
              <a:rPr lang="en-US" sz="3600" smtClean="0">
                <a:solidFill>
                  <a:srgbClr val="00B0F0"/>
                </a:solidFill>
              </a:rPr>
            </a:br>
            <a:r>
              <a:rPr lang="en-US" sz="3600" smtClean="0">
                <a:solidFill>
                  <a:srgbClr val="00B0F0"/>
                </a:solidFill>
              </a:rPr>
              <a:t>INTESTINAL LUMEN </a:t>
            </a:r>
          </a:p>
        </p:txBody>
      </p:sp>
      <p:pic>
        <p:nvPicPr>
          <p:cNvPr id="25603" name="Picture 2" descr="figure 9-2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16050" y="1646238"/>
            <a:ext cx="6630988" cy="4754562"/>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igure 9-2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7620000" cy="4002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7" name="TextBox 4"/>
          <p:cNvSpPr txBox="1">
            <a:spLocks noChangeArrowheads="1"/>
          </p:cNvSpPr>
          <p:nvPr/>
        </p:nvSpPr>
        <p:spPr bwMode="auto">
          <a:xfrm>
            <a:off x="76200" y="533400"/>
            <a:ext cx="85344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3200" b="1">
                <a:solidFill>
                  <a:srgbClr val="00B0F0"/>
                </a:solidFill>
                <a:latin typeface="Calibri" pitchFamily="34" charset="0"/>
              </a:rPr>
              <a:t>GOLD PARTICLES COATED WITH PROTEIN A  ARE USED TO DETECT ANTIBODY BOUND TO PROTEIN</a:t>
            </a:r>
          </a:p>
        </p:txBody>
      </p:sp>
      <p:sp>
        <p:nvSpPr>
          <p:cNvPr id="21508" name="TextBox 5"/>
          <p:cNvSpPr txBox="1">
            <a:spLocks noChangeArrowheads="1"/>
          </p:cNvSpPr>
          <p:nvPr/>
        </p:nvSpPr>
        <p:spPr bwMode="auto">
          <a:xfrm>
            <a:off x="533400" y="6096000"/>
            <a:ext cx="57483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Calibri" pitchFamily="34" charset="0"/>
              </a:rPr>
              <a:t>Protein A binds to the Fc segment of all antibody molecules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smtClean="0">
                <a:solidFill>
                  <a:srgbClr val="00B0F0"/>
                </a:solidFill>
                <a:ea typeface="ＭＳ Ｐゴシック" pitchFamily="34" charset="-128"/>
              </a:rPr>
              <a:t>TEM IMAGE</a:t>
            </a:r>
          </a:p>
        </p:txBody>
      </p:sp>
      <p:pic>
        <p:nvPicPr>
          <p:cNvPr id="22531" name="Picture 2" descr="figure 9-21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43200" y="1149350"/>
            <a:ext cx="4419600" cy="4976813"/>
          </a:xfrm>
        </p:spPr>
      </p:pic>
      <p:sp>
        <p:nvSpPr>
          <p:cNvPr id="22532" name="TextBox 4"/>
          <p:cNvSpPr txBox="1">
            <a:spLocks noChangeArrowheads="1"/>
          </p:cNvSpPr>
          <p:nvPr/>
        </p:nvSpPr>
        <p:spPr bwMode="auto">
          <a:xfrm>
            <a:off x="152400" y="381000"/>
            <a:ext cx="2438400" cy="6370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400" b="1">
                <a:latin typeface="Calibri" pitchFamily="34" charset="0"/>
              </a:rPr>
              <a:t>Purpose</a:t>
            </a:r>
            <a:r>
              <a:rPr lang="en-US" sz="2400">
                <a:latin typeface="Calibri" pitchFamily="34" charset="0"/>
              </a:rPr>
              <a:t>: To visualize catalase</a:t>
            </a:r>
          </a:p>
          <a:p>
            <a:pPr eaLnBrk="1" hangingPunct="1"/>
            <a:endParaRPr lang="en-US" sz="2400">
              <a:latin typeface="Calibri" pitchFamily="34" charset="0"/>
            </a:endParaRPr>
          </a:p>
          <a:p>
            <a:pPr eaLnBrk="1" hangingPunct="1"/>
            <a:r>
              <a:rPr lang="en-US" sz="2400" b="1">
                <a:latin typeface="Calibri" pitchFamily="34" charset="0"/>
              </a:rPr>
              <a:t>Method:</a:t>
            </a:r>
          </a:p>
          <a:p>
            <a:pPr eaLnBrk="1" hangingPunct="1"/>
            <a:r>
              <a:rPr lang="en-US" sz="2400">
                <a:latin typeface="Calibri" pitchFamily="34" charset="0"/>
              </a:rPr>
              <a:t>A slice of rat liver fixed with glutaraldehyde, sectioned and then treated to visualize catalase molecules.</a:t>
            </a:r>
          </a:p>
          <a:p>
            <a:pPr eaLnBrk="1" hangingPunct="1"/>
            <a:endParaRPr lang="en-US" sz="2400">
              <a:latin typeface="Calibri" pitchFamily="34" charset="0"/>
            </a:endParaRPr>
          </a:p>
          <a:p>
            <a:pPr eaLnBrk="1" hangingPunct="1"/>
            <a:r>
              <a:rPr lang="en-US" sz="2400" b="1">
                <a:latin typeface="Calibri" pitchFamily="34" charset="0"/>
              </a:rPr>
              <a:t>Conclusion</a:t>
            </a:r>
            <a:r>
              <a:rPr lang="en-US" sz="2400">
                <a:latin typeface="Calibri" pitchFamily="34" charset="0"/>
              </a:rPr>
              <a:t>: Black dots indicate localization of catalase only in peroxisomes.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200" b="1" smtClean="0">
                <a:solidFill>
                  <a:srgbClr val="FF0000"/>
                </a:solidFill>
                <a:latin typeface="Verdana" pitchFamily="34" charset="0"/>
                <a:cs typeface="Verdana" pitchFamily="34" charset="0"/>
              </a:rPr>
              <a:t>Figure 9.32  </a:t>
            </a:r>
            <a:r>
              <a:rPr lang="en-US" sz="1200" b="1" smtClean="0">
                <a:latin typeface="Verdana" pitchFamily="34" charset="0"/>
                <a:cs typeface="Verdana" pitchFamily="34" charset="0"/>
              </a:rPr>
              <a:t>Schematic overview of a “typical” animal cell (</a:t>
            </a:r>
            <a:r>
              <a:rPr lang="en-US" sz="1200" b="1" i="1" smtClean="0">
                <a:latin typeface="Verdana" pitchFamily="34" charset="0"/>
                <a:cs typeface="Verdana" pitchFamily="34" charset="0"/>
              </a:rPr>
              <a:t>top</a:t>
            </a:r>
            <a:r>
              <a:rPr lang="en-US" sz="1200" b="1" smtClean="0">
                <a:latin typeface="Verdana" pitchFamily="34" charset="0"/>
                <a:cs typeface="Verdana" pitchFamily="34" charset="0"/>
              </a:rPr>
              <a:t>) and plant cell (</a:t>
            </a:r>
            <a:r>
              <a:rPr lang="en-US" sz="1200" b="1" i="1" smtClean="0">
                <a:latin typeface="Verdana" pitchFamily="34" charset="0"/>
                <a:cs typeface="Verdana" pitchFamily="34" charset="0"/>
              </a:rPr>
              <a:t>bottom</a:t>
            </a:r>
            <a:r>
              <a:rPr lang="en-US" sz="1200" b="1" smtClean="0">
                <a:latin typeface="Verdana" pitchFamily="34" charset="0"/>
                <a:cs typeface="Verdana" pitchFamily="34" charset="0"/>
              </a:rPr>
              <a:t>) and their major substructures.</a:t>
            </a:r>
            <a:endParaRPr lang="en-US" sz="1200" b="1" smtClean="0">
              <a:latin typeface="Verdana" pitchFamily="34" charset="0"/>
              <a:cs typeface="Verdana" pitchFamily="34" charset="0"/>
              <a:sym typeface="Lucida Grande" pitchFamily="2" charset="0"/>
            </a:endParaRPr>
          </a:p>
        </p:txBody>
      </p:sp>
      <p:pic>
        <p:nvPicPr>
          <p:cNvPr id="46083" name="Picture 2" descr="fg09_3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752475"/>
            <a:ext cx="6848475" cy="549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006130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smtClean="0">
                <a:solidFill>
                  <a:srgbClr val="00B0F0"/>
                </a:solidFill>
                <a:ea typeface="ＭＳ Ｐゴシック" pitchFamily="34" charset="-128"/>
              </a:rPr>
              <a:t>CRYOELECTRON MICROSCOPY</a:t>
            </a:r>
          </a:p>
        </p:txBody>
      </p:sp>
      <p:sp>
        <p:nvSpPr>
          <p:cNvPr id="26627" name="Content Placeholder 2"/>
          <p:cNvSpPr>
            <a:spLocks noGrp="1"/>
          </p:cNvSpPr>
          <p:nvPr>
            <p:ph idx="1"/>
          </p:nvPr>
        </p:nvSpPr>
        <p:spPr/>
        <p:txBody>
          <a:bodyPr/>
          <a:lstStyle/>
          <a:p>
            <a:pPr eaLnBrk="1" hangingPunct="1">
              <a:lnSpc>
                <a:spcPct val="80000"/>
              </a:lnSpc>
            </a:pPr>
            <a:r>
              <a:rPr lang="en-US" sz="3000" smtClean="0">
                <a:ea typeface="ＭＳ Ｐゴシック" pitchFamily="34" charset="-128"/>
              </a:rPr>
              <a:t>HYDRATED, UNFIXED AND UNSTAINED SAMPLES</a:t>
            </a:r>
          </a:p>
          <a:p>
            <a:pPr eaLnBrk="1" hangingPunct="1">
              <a:lnSpc>
                <a:spcPct val="80000"/>
              </a:lnSpc>
            </a:pPr>
            <a:r>
              <a:rPr lang="en-US" sz="3000" smtClean="0">
                <a:ea typeface="ＭＳ Ｐゴシック" pitchFamily="34" charset="-128"/>
              </a:rPr>
              <a:t>SAMPLES ARE OBSERVED IN ITS NATIVE HYDRATED STATE</a:t>
            </a:r>
          </a:p>
          <a:p>
            <a:pPr eaLnBrk="1" hangingPunct="1">
              <a:lnSpc>
                <a:spcPct val="80000"/>
              </a:lnSpc>
            </a:pPr>
            <a:r>
              <a:rPr lang="en-US" sz="3000" smtClean="0">
                <a:ea typeface="ＭＳ Ｐゴシック" pitchFamily="34" charset="-128"/>
              </a:rPr>
              <a:t>METHOD  - AN AQUEOUS SUSPENSION OF SAMPLE IS APLLIED ON A GRID (frozen in liquid nitrogen) AND HELD BY A SPECIAL MOUNT</a:t>
            </a:r>
          </a:p>
          <a:p>
            <a:pPr eaLnBrk="1" hangingPunct="1">
              <a:lnSpc>
                <a:spcPct val="80000"/>
              </a:lnSpc>
            </a:pPr>
            <a:r>
              <a:rPr lang="en-US" sz="3000" smtClean="0">
                <a:ea typeface="ＭＳ Ｐゴシック" pitchFamily="34" charset="-128"/>
              </a:rPr>
              <a:t>5 nm RESOLUTION</a:t>
            </a:r>
          </a:p>
          <a:p>
            <a:pPr eaLnBrk="1" hangingPunct="1">
              <a:lnSpc>
                <a:spcPct val="80000"/>
              </a:lnSpc>
            </a:pPr>
            <a:r>
              <a:rPr lang="en-US" sz="3000" smtClean="0">
                <a:ea typeface="ＭＳ Ｐゴシック" pitchFamily="34" charset="-128"/>
              </a:rPr>
              <a:t>Variation of this is CRYOELECTRON TOMOGRAPHY. This allows determination of 3D structure .</a:t>
            </a:r>
          </a:p>
          <a:p>
            <a:pPr eaLnBrk="1" hangingPunct="1">
              <a:lnSpc>
                <a:spcPct val="80000"/>
              </a:lnSpc>
            </a:pPr>
            <a:endParaRPr lang="en-US" sz="3000" smtClean="0">
              <a:ea typeface="ＭＳ Ｐゴシック" pitchFamily="34" charset="-128"/>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2743200"/>
            <a:ext cx="6296917" cy="954107"/>
          </a:xfrm>
          <a:prstGeom prst="rect">
            <a:avLst/>
          </a:prstGeom>
          <a:noFill/>
        </p:spPr>
        <p:txBody>
          <a:bodyPr wrap="none" rtlCol="0">
            <a:spAutoFit/>
          </a:bodyPr>
          <a:lstStyle/>
          <a:p>
            <a:r>
              <a:rPr lang="en-US" sz="2800" b="1" dirty="0" smtClean="0">
                <a:solidFill>
                  <a:srgbClr val="FF0000"/>
                </a:solidFill>
              </a:rPr>
              <a:t>Perturbing cells to study organelles</a:t>
            </a:r>
          </a:p>
          <a:p>
            <a:endParaRPr lang="en-US" sz="2800" b="1" dirty="0">
              <a:solidFill>
                <a:srgbClr val="FF0000"/>
              </a:solidFill>
            </a:endParaRPr>
          </a:p>
        </p:txBody>
      </p:sp>
    </p:spTree>
    <p:extLst>
      <p:ext uri="{BB962C8B-B14F-4D97-AF65-F5344CB8AC3E}">
        <p14:creationId xmlns:p14="http://schemas.microsoft.com/office/powerpoint/2010/main" val="2621945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sz="4000" smtClean="0">
                <a:solidFill>
                  <a:srgbClr val="FF0000"/>
                </a:solidFill>
                <a:ea typeface="ＭＳ Ｐゴシック" pitchFamily="34" charset="-128"/>
              </a:rPr>
              <a:t>PURIFICATION OF CELL ORGANELLES</a:t>
            </a:r>
          </a:p>
        </p:txBody>
      </p:sp>
      <p:sp>
        <p:nvSpPr>
          <p:cNvPr id="27651" name="Content Placeholder 2"/>
          <p:cNvSpPr>
            <a:spLocks noGrp="1"/>
          </p:cNvSpPr>
          <p:nvPr>
            <p:ph idx="1"/>
          </p:nvPr>
        </p:nvSpPr>
        <p:spPr/>
        <p:txBody>
          <a:bodyPr/>
          <a:lstStyle/>
          <a:p>
            <a:pPr eaLnBrk="1" hangingPunct="1"/>
            <a:r>
              <a:rPr lang="en-US" smtClean="0">
                <a:ea typeface="ＭＳ Ｐゴシック" pitchFamily="34" charset="-128"/>
              </a:rPr>
              <a:t>CELL DISRUPTION –in isotonic solution</a:t>
            </a:r>
          </a:p>
          <a:p>
            <a:pPr eaLnBrk="1" hangingPunct="1"/>
            <a:r>
              <a:rPr lang="en-US" smtClean="0">
                <a:ea typeface="ＭＳ Ｐゴシック" pitchFamily="34" charset="-128"/>
              </a:rPr>
              <a:t>SEPARATION OF DIFFERENT ORGANELLES USING CENTRIFUGATION</a:t>
            </a:r>
          </a:p>
          <a:p>
            <a:pPr eaLnBrk="1" hangingPunct="1"/>
            <a:r>
              <a:rPr lang="en-US" smtClean="0">
                <a:ea typeface="ＭＳ Ｐゴシック" pitchFamily="34" charset="-128"/>
              </a:rPr>
              <a:t>PREPARATION OF PURIFIED ORGANELLES USING  SPECIFIC ANTIBODIES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smtClean="0">
                <a:solidFill>
                  <a:srgbClr val="FF0000"/>
                </a:solidFill>
              </a:rPr>
              <a:t>BREAKING OPEN PLASMA MEMBRANES IN CELLS</a:t>
            </a:r>
          </a:p>
        </p:txBody>
      </p:sp>
      <p:sp>
        <p:nvSpPr>
          <p:cNvPr id="28675" name="Content Placeholder 2"/>
          <p:cNvSpPr>
            <a:spLocks noGrp="1"/>
          </p:cNvSpPr>
          <p:nvPr>
            <p:ph idx="1"/>
          </p:nvPr>
        </p:nvSpPr>
        <p:spPr/>
        <p:txBody>
          <a:bodyPr/>
          <a:lstStyle/>
          <a:p>
            <a:pPr marL="0" indent="0" eaLnBrk="1" hangingPunct="1">
              <a:buNone/>
            </a:pPr>
            <a:r>
              <a:rPr lang="en-US" dirty="0" smtClean="0">
                <a:ea typeface="ＭＳ Ｐゴシック" pitchFamily="34" charset="-128"/>
              </a:rPr>
              <a:t>CELLS ARE SUSPENDED IN ISOTONIC SUCROSE AFTER</a:t>
            </a:r>
          </a:p>
          <a:p>
            <a:pPr eaLnBrk="1" hangingPunct="1"/>
            <a:r>
              <a:rPr lang="en-US" dirty="0" smtClean="0">
                <a:ea typeface="ＭＳ Ｐゴシック" pitchFamily="34" charset="-128"/>
              </a:rPr>
              <a:t>SONICATION</a:t>
            </a:r>
          </a:p>
          <a:p>
            <a:pPr eaLnBrk="1" hangingPunct="1"/>
            <a:r>
              <a:rPr lang="en-US" dirty="0" smtClean="0">
                <a:ea typeface="ＭＳ Ｐゴシック" pitchFamily="34" charset="-128"/>
              </a:rPr>
              <a:t>HOMOGENIZATION</a:t>
            </a:r>
          </a:p>
          <a:p>
            <a:pPr eaLnBrk="1" hangingPunct="1"/>
            <a:r>
              <a:rPr lang="en-US" dirty="0" smtClean="0">
                <a:ea typeface="ＭＳ Ｐゴシック" pitchFamily="34" charset="-128"/>
              </a:rPr>
              <a:t>CELLS IN HYPOTONIC SOLUTION – RUPTURE OF CELL MEMBRANES</a:t>
            </a:r>
          </a:p>
          <a:p>
            <a:pPr eaLnBrk="1" hangingPunct="1"/>
            <a:endParaRPr lang="en-US" dirty="0" smtClean="0">
              <a:ea typeface="ＭＳ Ｐゴシック" pitchFamily="34" charset="-128"/>
            </a:endParaRPr>
          </a:p>
          <a:p>
            <a:pPr eaLnBrk="1" hangingPunct="1"/>
            <a:endParaRPr lang="en-US"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solidFill>
                  <a:srgbClr val="FF0000"/>
                </a:solidFill>
                <a:ea typeface="ＭＳ Ｐゴシック" pitchFamily="34" charset="-128"/>
              </a:rPr>
              <a:t>SEPERATING ORGANELLES</a:t>
            </a:r>
          </a:p>
        </p:txBody>
      </p:sp>
      <p:sp>
        <p:nvSpPr>
          <p:cNvPr id="29699" name="Content Placeholder 2"/>
          <p:cNvSpPr>
            <a:spLocks noGrp="1"/>
          </p:cNvSpPr>
          <p:nvPr>
            <p:ph idx="1"/>
          </p:nvPr>
        </p:nvSpPr>
        <p:spPr/>
        <p:txBody>
          <a:bodyPr/>
          <a:lstStyle/>
          <a:p>
            <a:pPr eaLnBrk="1" hangingPunct="1"/>
            <a:r>
              <a:rPr lang="en-US" smtClean="0">
                <a:ea typeface="ＭＳ Ｐゴシック" pitchFamily="34" charset="-128"/>
              </a:rPr>
              <a:t>DIFFERENTIAL CENTRIFUGATION</a:t>
            </a:r>
          </a:p>
          <a:p>
            <a:pPr eaLnBrk="1" hangingPunct="1"/>
            <a:r>
              <a:rPr lang="en-US" smtClean="0">
                <a:ea typeface="ＭＳ Ｐゴシック" pitchFamily="34" charset="-128"/>
              </a:rPr>
              <a:t>DENSITY GRADIENT CENTRIFUGATION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figure 9-2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815975"/>
            <a:ext cx="7391400" cy="5661025"/>
          </a:xfrm>
        </p:spPr>
      </p:pic>
      <p:sp>
        <p:nvSpPr>
          <p:cNvPr id="30723" name="TextBox 2"/>
          <p:cNvSpPr txBox="1">
            <a:spLocks noChangeArrowheads="1"/>
          </p:cNvSpPr>
          <p:nvPr/>
        </p:nvSpPr>
        <p:spPr bwMode="auto">
          <a:xfrm>
            <a:off x="2362200" y="161925"/>
            <a:ext cx="500221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800" b="1">
                <a:solidFill>
                  <a:srgbClr val="FF0000"/>
                </a:solidFill>
                <a:latin typeface="Calibri" pitchFamily="34" charset="0"/>
              </a:rPr>
              <a:t>DIFFERENTIAL CENTRIFUGATION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sz="4000" b="1" smtClean="0">
                <a:solidFill>
                  <a:srgbClr val="FF0000"/>
                </a:solidFill>
                <a:ea typeface="ＭＳ Ｐゴシック" pitchFamily="34" charset="-128"/>
              </a:rPr>
              <a:t>DENSITY GRADIENT CENTRIFUGATION</a:t>
            </a:r>
          </a:p>
        </p:txBody>
      </p:sp>
      <p:pic>
        <p:nvPicPr>
          <p:cNvPr id="31747" name="Picture 2" descr="figure 9-2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600200"/>
            <a:ext cx="4432300" cy="4525963"/>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FF0000"/>
                </a:solidFill>
              </a:rPr>
              <a:t>PURIFICATION OF ORGANELLE FRACTION USING SPECIFIC ANTIBODIES</a:t>
            </a:r>
            <a:endParaRPr lang="en-US" sz="3600" dirty="0">
              <a:solidFill>
                <a:srgbClr val="FF0000"/>
              </a:solidFill>
            </a:endParaRPr>
          </a:p>
        </p:txBody>
      </p:sp>
      <p:sp>
        <p:nvSpPr>
          <p:cNvPr id="4" name="TextBox 5"/>
          <p:cNvSpPr txBox="1">
            <a:spLocks noGrp="1" noChangeArrowheads="1"/>
          </p:cNvSpPr>
          <p:nvPr>
            <p:ph idx="1"/>
          </p:nvPr>
        </p:nvSpPr>
        <p:spPr bwMode="auto">
          <a:xfrm>
            <a:off x="457201" y="1600200"/>
            <a:ext cx="8229600" cy="3170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dirty="0">
                <a:latin typeface="Calibri" pitchFamily="34" charset="0"/>
              </a:rPr>
              <a:t>CATALASE – PROXISOMES</a:t>
            </a:r>
          </a:p>
          <a:p>
            <a:pPr eaLnBrk="1" hangingPunct="1"/>
            <a:r>
              <a:rPr lang="en-US" sz="2000" dirty="0">
                <a:latin typeface="Calibri" pitchFamily="34" charset="0"/>
              </a:rPr>
              <a:t>CYTOCHROME C – MITOCHONDRIA</a:t>
            </a:r>
          </a:p>
          <a:p>
            <a:pPr eaLnBrk="1" hangingPunct="1"/>
            <a:r>
              <a:rPr lang="en-US" sz="2000" dirty="0">
                <a:latin typeface="Calibri" pitchFamily="34" charset="0"/>
              </a:rPr>
              <a:t>ACID PHOSPHATASE – </a:t>
            </a:r>
            <a:r>
              <a:rPr lang="en-US" sz="2000" dirty="0" smtClean="0">
                <a:latin typeface="Calibri" pitchFamily="34" charset="0"/>
              </a:rPr>
              <a:t>LYSOSOMES</a:t>
            </a:r>
          </a:p>
          <a:p>
            <a:pPr eaLnBrk="1" hangingPunct="1"/>
            <a:endParaRPr lang="en-US" sz="2000" dirty="0">
              <a:latin typeface="Calibri" pitchFamily="34" charset="0"/>
            </a:endParaRPr>
          </a:p>
          <a:p>
            <a:pPr eaLnBrk="1" hangingPunct="1"/>
            <a:r>
              <a:rPr lang="en-US" sz="2000" dirty="0" smtClean="0">
                <a:latin typeface="Calibri" pitchFamily="34" charset="0"/>
              </a:rPr>
              <a:t>The proteins listed above are specific for each organelle. Western blots of protein fractions are probed with antibodies specific to the proteins of interest. Cross contamination of organelle fractions is tested as mentioned in class, by analyzing the western </a:t>
            </a:r>
            <a:r>
              <a:rPr lang="en-US" sz="2000" smtClean="0">
                <a:latin typeface="Calibri" pitchFamily="34" charset="0"/>
              </a:rPr>
              <a:t>blot results.</a:t>
            </a:r>
            <a:endParaRPr lang="en-US" sz="2000" dirty="0">
              <a:latin typeface="Calibri" pitchFamily="34" charset="0"/>
            </a:endParaRPr>
          </a:p>
          <a:p>
            <a:pPr eaLnBrk="1" hangingPunct="1"/>
            <a:endParaRPr lang="en-US" sz="2000" dirty="0">
              <a:latin typeface="Calibri" pitchFamily="34" charset="0"/>
            </a:endParaRPr>
          </a:p>
        </p:txBody>
      </p:sp>
    </p:spTree>
    <p:extLst>
      <p:ext uri="{BB962C8B-B14F-4D97-AF65-F5344CB8AC3E}">
        <p14:creationId xmlns:p14="http://schemas.microsoft.com/office/powerpoint/2010/main" val="4007360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200" b="1" smtClean="0">
                <a:solidFill>
                  <a:srgbClr val="FF0000"/>
                </a:solidFill>
                <a:latin typeface="Verdana" pitchFamily="34" charset="0"/>
                <a:cs typeface="Verdana" pitchFamily="34" charset="0"/>
              </a:rPr>
              <a:t>CLASSIC EXPERIMENT 9.1</a:t>
            </a:r>
            <a:br>
              <a:rPr lang="en-US" sz="1200" b="1" smtClean="0">
                <a:solidFill>
                  <a:srgbClr val="FF0000"/>
                </a:solidFill>
                <a:latin typeface="Verdana" pitchFamily="34" charset="0"/>
                <a:cs typeface="Verdana" pitchFamily="34" charset="0"/>
              </a:rPr>
            </a:br>
            <a:r>
              <a:rPr lang="en-US" sz="1200" b="1" smtClean="0">
                <a:solidFill>
                  <a:srgbClr val="FF0000"/>
                </a:solidFill>
                <a:latin typeface="Verdana" pitchFamily="34" charset="0"/>
                <a:cs typeface="Verdana" pitchFamily="34" charset="0"/>
              </a:rPr>
              <a:t>Figure 1  Graphical representation of the enzyme analysis of products from a sucrose gradient.</a:t>
            </a:r>
            <a:endParaRPr lang="en-US" sz="1200" b="1" smtClean="0">
              <a:solidFill>
                <a:srgbClr val="FF0000"/>
              </a:solidFill>
              <a:latin typeface="Verdana" pitchFamily="34" charset="0"/>
              <a:cs typeface="Verdana" pitchFamily="34" charset="0"/>
              <a:sym typeface="Lucida Grande" pitchFamily="2" charset="0"/>
            </a:endParaRPr>
          </a:p>
        </p:txBody>
      </p:sp>
      <p:pic>
        <p:nvPicPr>
          <p:cNvPr id="61443" name="Picture 3" descr="fg09_un0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5238" y="827088"/>
            <a:ext cx="4073525" cy="5389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005061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smtClean="0"/>
              <a:t>ANTIBODIES ARE USED TO MAKE PURIFIED VESICLES</a:t>
            </a:r>
          </a:p>
        </p:txBody>
      </p:sp>
      <p:pic>
        <p:nvPicPr>
          <p:cNvPr id="32771" name="Picture 2" descr="figure 9-27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11400" y="1600200"/>
            <a:ext cx="4521200" cy="4525963"/>
          </a:xfrm>
        </p:spPr>
      </p:pic>
      <p:sp>
        <p:nvSpPr>
          <p:cNvPr id="32772" name="TextBox 4"/>
          <p:cNvSpPr txBox="1">
            <a:spLocks noChangeArrowheads="1"/>
          </p:cNvSpPr>
          <p:nvPr/>
        </p:nvSpPr>
        <p:spPr bwMode="auto">
          <a:xfrm>
            <a:off x="457200" y="6400800"/>
            <a:ext cx="5784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Calibri" pitchFamily="34" charset="0"/>
              </a:rPr>
              <a:t>Antibodies against organelle-specific proteins are used.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2514600"/>
            <a:ext cx="4800600" cy="954107"/>
          </a:xfrm>
          <a:prstGeom prst="rect">
            <a:avLst/>
          </a:prstGeom>
          <a:noFill/>
        </p:spPr>
        <p:txBody>
          <a:bodyPr wrap="square" rtlCol="0">
            <a:spAutoFit/>
          </a:bodyPr>
          <a:lstStyle/>
          <a:p>
            <a:pPr algn="ctr"/>
            <a:r>
              <a:rPr lang="en-US" sz="2800" b="1" smtClean="0">
                <a:solidFill>
                  <a:srgbClr val="00B050"/>
                </a:solidFill>
              </a:rPr>
              <a:t>FLUORESCENCE MICROSCOPY</a:t>
            </a:r>
            <a:endParaRPr lang="en-US" sz="2800" b="1">
              <a:solidFill>
                <a:srgbClr val="00B050"/>
              </a:solidFill>
            </a:endParaRPr>
          </a:p>
        </p:txBody>
      </p:sp>
    </p:spTree>
    <p:extLst>
      <p:ext uri="{BB962C8B-B14F-4D97-AF65-F5344CB8AC3E}">
        <p14:creationId xmlns:p14="http://schemas.microsoft.com/office/powerpoint/2010/main" val="893472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figure 9-27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705225" y="782638"/>
            <a:ext cx="4981575" cy="5343525"/>
          </a:xfrm>
        </p:spPr>
      </p:pic>
      <p:sp>
        <p:nvSpPr>
          <p:cNvPr id="33795" name="TextBox 2"/>
          <p:cNvSpPr txBox="1">
            <a:spLocks noChangeArrowheads="1"/>
          </p:cNvSpPr>
          <p:nvPr/>
        </p:nvSpPr>
        <p:spPr bwMode="auto">
          <a:xfrm>
            <a:off x="304800" y="1295400"/>
            <a:ext cx="3124200"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Calibri" pitchFamily="34" charset="0"/>
              </a:rPr>
              <a:t>Membrane suspension from Rat liver is incubated with antibody to clathrin. </a:t>
            </a:r>
          </a:p>
          <a:p>
            <a:pPr eaLnBrk="1" hangingPunct="1"/>
            <a:r>
              <a:rPr lang="en-US">
                <a:latin typeface="Calibri" pitchFamily="34" charset="0"/>
              </a:rPr>
              <a:t>Staphylococcus Aureus bacterial suspension is added to the mix. </a:t>
            </a:r>
          </a:p>
          <a:p>
            <a:pPr eaLnBrk="1" hangingPunct="1"/>
            <a:r>
              <a:rPr lang="en-US">
                <a:latin typeface="Calibri" pitchFamily="34" charset="0"/>
              </a:rPr>
              <a:t>S.Aureus membrane contains Protein A</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descr="tb09_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2725" y="207963"/>
            <a:ext cx="6178550" cy="607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920294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800" b="1" dirty="0" smtClean="0">
                <a:solidFill>
                  <a:srgbClr val="FF0000"/>
                </a:solidFill>
                <a:latin typeface="Verdana" pitchFamily="34" charset="0"/>
                <a:cs typeface="Verdana" pitchFamily="34" charset="0"/>
              </a:rPr>
              <a:t>Screening for drugs that affect specific biological processes</a:t>
            </a:r>
            <a:r>
              <a:rPr lang="en-US" sz="1800" b="1" dirty="0" smtClean="0">
                <a:latin typeface="Verdana" pitchFamily="34" charset="0"/>
                <a:cs typeface="Verdana" pitchFamily="34" charset="0"/>
              </a:rPr>
              <a:t>.</a:t>
            </a:r>
            <a:endParaRPr lang="en-US" sz="1800" b="1" dirty="0" smtClean="0">
              <a:latin typeface="Verdana" pitchFamily="34" charset="0"/>
              <a:cs typeface="Verdana" pitchFamily="34" charset="0"/>
              <a:sym typeface="Lucida Grande" pitchFamily="2" charset="0"/>
            </a:endParaRPr>
          </a:p>
        </p:txBody>
      </p:sp>
      <p:pic>
        <p:nvPicPr>
          <p:cNvPr id="53251" name="Picture 2" descr="fg09_3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8950" y="695325"/>
            <a:ext cx="5626100" cy="546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389120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0" y="3124200"/>
            <a:ext cx="5506123" cy="523220"/>
          </a:xfrm>
          <a:prstGeom prst="rect">
            <a:avLst/>
          </a:prstGeom>
          <a:noFill/>
        </p:spPr>
        <p:txBody>
          <a:bodyPr wrap="none" rtlCol="0">
            <a:spAutoFit/>
          </a:bodyPr>
          <a:lstStyle/>
          <a:p>
            <a:r>
              <a:rPr lang="en-US" sz="2800" b="1" dirty="0" smtClean="0">
                <a:solidFill>
                  <a:srgbClr val="FF0000"/>
                </a:solidFill>
              </a:rPr>
              <a:t>siRNA  – methods and analysis</a:t>
            </a:r>
            <a:endParaRPr lang="en-US" sz="2800" b="1" dirty="0">
              <a:solidFill>
                <a:srgbClr val="FF0000"/>
              </a:solidFill>
            </a:endParaRPr>
          </a:p>
        </p:txBody>
      </p:sp>
    </p:spTree>
    <p:extLst>
      <p:ext uri="{BB962C8B-B14F-4D97-AF65-F5344CB8AC3E}">
        <p14:creationId xmlns:p14="http://schemas.microsoft.com/office/powerpoint/2010/main" val="4918882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800" b="1" dirty="0" smtClean="0">
                <a:solidFill>
                  <a:srgbClr val="FF0000"/>
                </a:solidFill>
                <a:latin typeface="+mn-lt"/>
                <a:cs typeface="Verdana" pitchFamily="34" charset="0"/>
              </a:rPr>
              <a:t>SMALL INHIBITORY RNA (siRNA) can knock down specific protein expression</a:t>
            </a:r>
            <a:r>
              <a:rPr lang="en-US" sz="1800" b="1" dirty="0" smtClean="0">
                <a:latin typeface="+mn-lt"/>
                <a:cs typeface="Verdana" pitchFamily="34" charset="0"/>
              </a:rPr>
              <a:t/>
            </a:r>
            <a:br>
              <a:rPr lang="en-US" sz="1800" b="1" dirty="0" smtClean="0">
                <a:latin typeface="+mn-lt"/>
                <a:cs typeface="Verdana" pitchFamily="34" charset="0"/>
              </a:rPr>
            </a:br>
            <a:r>
              <a:rPr lang="en-US" sz="1800" b="1" dirty="0">
                <a:latin typeface="+mn-lt"/>
                <a:cs typeface="Verdana" pitchFamily="34" charset="0"/>
              </a:rPr>
              <a:t/>
            </a:r>
            <a:br>
              <a:rPr lang="en-US" sz="1800" b="1" dirty="0">
                <a:latin typeface="+mn-lt"/>
                <a:cs typeface="Verdana" pitchFamily="34" charset="0"/>
              </a:rPr>
            </a:br>
            <a:r>
              <a:rPr lang="en-US" sz="2000" b="1" dirty="0" smtClean="0">
                <a:solidFill>
                  <a:schemeClr val="accent4"/>
                </a:solidFill>
                <a:latin typeface="+mn-lt"/>
                <a:cs typeface="Verdana" pitchFamily="34" charset="0"/>
              </a:rPr>
              <a:t>siRNA</a:t>
            </a:r>
            <a:r>
              <a:rPr lang="en-US" sz="1800" b="1" dirty="0" smtClean="0">
                <a:latin typeface="+mn-lt"/>
                <a:cs typeface="Verdana" pitchFamily="34" charset="0"/>
              </a:rPr>
              <a:t> or  </a:t>
            </a:r>
            <a:r>
              <a:rPr lang="en-US" sz="2000" b="1" dirty="0" smtClean="0">
                <a:solidFill>
                  <a:schemeClr val="accent6"/>
                </a:solidFill>
                <a:latin typeface="+mn-lt"/>
                <a:cs typeface="Verdana" pitchFamily="34" charset="0"/>
              </a:rPr>
              <a:t>DNA expressing </a:t>
            </a:r>
            <a:r>
              <a:rPr lang="en-US" sz="2000" b="1" dirty="0" err="1" smtClean="0">
                <a:solidFill>
                  <a:schemeClr val="accent6"/>
                </a:solidFill>
                <a:latin typeface="+mn-lt"/>
                <a:cs typeface="Verdana" pitchFamily="34" charset="0"/>
              </a:rPr>
              <a:t>shRNA</a:t>
            </a:r>
            <a:r>
              <a:rPr lang="en-US" sz="2000" b="1" dirty="0" smtClean="0">
                <a:solidFill>
                  <a:schemeClr val="accent6"/>
                </a:solidFill>
                <a:latin typeface="+mn-lt"/>
                <a:cs typeface="Verdana" pitchFamily="34" charset="0"/>
              </a:rPr>
              <a:t> </a:t>
            </a:r>
            <a:r>
              <a:rPr lang="en-US" sz="1800" b="1" dirty="0" smtClean="0">
                <a:latin typeface="+mn-lt"/>
                <a:cs typeface="Verdana" pitchFamily="34" charset="0"/>
              </a:rPr>
              <a:t>can target the degradation of specific mRNAs in cultured cells.</a:t>
            </a:r>
            <a:endParaRPr lang="en-US" sz="1800" b="1" dirty="0" smtClean="0">
              <a:latin typeface="+mn-lt"/>
              <a:cs typeface="Verdana" pitchFamily="34" charset="0"/>
              <a:sym typeface="Lucida Grande" pitchFamily="2" charset="0"/>
            </a:endParaRPr>
          </a:p>
        </p:txBody>
      </p:sp>
      <p:pic>
        <p:nvPicPr>
          <p:cNvPr id="54275" name="Picture 2" descr="fg09_38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263650"/>
            <a:ext cx="8699500"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2251" y="1676400"/>
            <a:ext cx="2139950" cy="830997"/>
          </a:xfrm>
          <a:prstGeom prst="rect">
            <a:avLst/>
          </a:prstGeom>
          <a:noFill/>
        </p:spPr>
        <p:txBody>
          <a:bodyPr wrap="square" rtlCol="0">
            <a:spAutoFit/>
          </a:bodyPr>
          <a:lstStyle/>
          <a:p>
            <a:r>
              <a:rPr lang="en-US" sz="1600" b="1" dirty="0" smtClean="0">
                <a:solidFill>
                  <a:schemeClr val="accent2"/>
                </a:solidFill>
                <a:latin typeface="Mangal" panose="02040503050203030202" pitchFamily="18" charset="0"/>
                <a:cs typeface="Mangal" panose="02040503050203030202" pitchFamily="18" charset="0"/>
              </a:rPr>
              <a:t>RISC – RNA induced silencing complex</a:t>
            </a:r>
            <a:endParaRPr lang="en-US" sz="1600" b="1" dirty="0">
              <a:solidFill>
                <a:schemeClr val="accent2"/>
              </a:solidFill>
              <a:latin typeface="Mangal" panose="02040503050203030202" pitchFamily="18" charset="0"/>
              <a:cs typeface="Mangal" panose="02040503050203030202" pitchFamily="18" charset="0"/>
            </a:endParaRPr>
          </a:p>
        </p:txBody>
      </p:sp>
      <p:sp>
        <p:nvSpPr>
          <p:cNvPr id="3" name="TextBox 2"/>
          <p:cNvSpPr txBox="1"/>
          <p:nvPr/>
        </p:nvSpPr>
        <p:spPr>
          <a:xfrm>
            <a:off x="7467600" y="1600201"/>
            <a:ext cx="1676400" cy="1600438"/>
          </a:xfrm>
          <a:prstGeom prst="rect">
            <a:avLst/>
          </a:prstGeom>
          <a:noFill/>
        </p:spPr>
        <p:txBody>
          <a:bodyPr wrap="square" rtlCol="0">
            <a:spAutoFit/>
          </a:bodyPr>
          <a:lstStyle/>
          <a:p>
            <a:r>
              <a:rPr lang="en-US" sz="1400" b="1" dirty="0" smtClean="0">
                <a:solidFill>
                  <a:schemeClr val="accent2"/>
                </a:solidFill>
                <a:latin typeface="Mangal" panose="02040503050203030202" pitchFamily="18" charset="0"/>
                <a:cs typeface="Mangal" panose="02040503050203030202" pitchFamily="18" charset="0"/>
              </a:rPr>
              <a:t>Dicer – an RNA endonuclease </a:t>
            </a:r>
          </a:p>
          <a:p>
            <a:r>
              <a:rPr lang="en-US" sz="1400" b="1" dirty="0">
                <a:solidFill>
                  <a:schemeClr val="accent2"/>
                </a:solidFill>
                <a:latin typeface="Mangal" panose="02040503050203030202" pitchFamily="18" charset="0"/>
                <a:cs typeface="Mangal" panose="02040503050203030202" pitchFamily="18" charset="0"/>
              </a:rPr>
              <a:t>t</a:t>
            </a:r>
            <a:r>
              <a:rPr lang="en-US" sz="1400" b="1" dirty="0" smtClean="0">
                <a:solidFill>
                  <a:schemeClr val="accent2"/>
                </a:solidFill>
                <a:latin typeface="Mangal" panose="02040503050203030202" pitchFamily="18" charset="0"/>
                <a:cs typeface="Mangal" panose="02040503050203030202" pitchFamily="18" charset="0"/>
              </a:rPr>
              <a:t>hat has dicer activity against </a:t>
            </a:r>
            <a:r>
              <a:rPr lang="en-US" sz="1400" b="1" dirty="0" err="1" smtClean="0">
                <a:solidFill>
                  <a:schemeClr val="accent2"/>
                </a:solidFill>
                <a:latin typeface="Mangal" panose="02040503050203030202" pitchFamily="18" charset="0"/>
                <a:cs typeface="Mangal" panose="02040503050203030202" pitchFamily="18" charset="0"/>
              </a:rPr>
              <a:t>dsRNA</a:t>
            </a:r>
            <a:r>
              <a:rPr lang="en-US" sz="1400" b="1" dirty="0" smtClean="0">
                <a:solidFill>
                  <a:schemeClr val="accent2"/>
                </a:solidFill>
                <a:latin typeface="Mangal" panose="02040503050203030202" pitchFamily="18" charset="0"/>
                <a:cs typeface="Mangal" panose="02040503050203030202" pitchFamily="18" charset="0"/>
              </a:rPr>
              <a:t>. This cleaves the loop region</a:t>
            </a:r>
            <a:endParaRPr lang="en-US" sz="1400" b="1" dirty="0">
              <a:solidFill>
                <a:schemeClr val="accent2"/>
              </a:solidFill>
              <a:latin typeface="Mangal" panose="02040503050203030202" pitchFamily="18" charset="0"/>
              <a:cs typeface="Mangal" panose="02040503050203030202" pitchFamily="18" charset="0"/>
            </a:endParaRPr>
          </a:p>
        </p:txBody>
      </p:sp>
      <p:cxnSp>
        <p:nvCxnSpPr>
          <p:cNvPr id="5" name="Straight Arrow Connector 4"/>
          <p:cNvCxnSpPr/>
          <p:nvPr/>
        </p:nvCxnSpPr>
        <p:spPr>
          <a:xfrm>
            <a:off x="838200" y="838200"/>
            <a:ext cx="2971800" cy="60960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5" name="5-Point Star 14"/>
          <p:cNvSpPr/>
          <p:nvPr/>
        </p:nvSpPr>
        <p:spPr>
          <a:xfrm>
            <a:off x="2819400" y="457200"/>
            <a:ext cx="190500" cy="1905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8104598" y="6330807"/>
            <a:ext cx="190500" cy="1905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0624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600" b="1" dirty="0" smtClean="0">
                <a:solidFill>
                  <a:srgbClr val="FF0000"/>
                </a:solidFill>
                <a:latin typeface="Verdana" pitchFamily="34" charset="0"/>
                <a:cs typeface="Verdana" pitchFamily="34" charset="0"/>
              </a:rPr>
              <a:t>Genomic screens using </a:t>
            </a:r>
            <a:r>
              <a:rPr lang="en-US" sz="1600" b="1" dirty="0" err="1" smtClean="0">
                <a:solidFill>
                  <a:srgbClr val="FF0000"/>
                </a:solidFill>
                <a:latin typeface="Verdana" pitchFamily="34" charset="0"/>
                <a:cs typeface="Verdana" pitchFamily="34" charset="0"/>
              </a:rPr>
              <a:t>siRNA</a:t>
            </a:r>
            <a:r>
              <a:rPr lang="en-US" sz="1600" b="1" dirty="0" smtClean="0">
                <a:solidFill>
                  <a:srgbClr val="FF0000"/>
                </a:solidFill>
                <a:latin typeface="Verdana" pitchFamily="34" charset="0"/>
                <a:cs typeface="Verdana" pitchFamily="34" charset="0"/>
              </a:rPr>
              <a:t/>
            </a:r>
            <a:br>
              <a:rPr lang="en-US" sz="1600" b="1" dirty="0" smtClean="0">
                <a:solidFill>
                  <a:srgbClr val="FF0000"/>
                </a:solidFill>
                <a:latin typeface="Verdana" pitchFamily="34" charset="0"/>
                <a:cs typeface="Verdana" pitchFamily="34" charset="0"/>
              </a:rPr>
            </a:br>
            <a:r>
              <a:rPr lang="en-US" sz="1200" b="1" dirty="0" smtClean="0">
                <a:solidFill>
                  <a:srgbClr val="FF0000"/>
                </a:solidFill>
                <a:latin typeface="Verdana" pitchFamily="34" charset="0"/>
                <a:cs typeface="Verdana" pitchFamily="34" charset="0"/>
              </a:rPr>
              <a:t>  </a:t>
            </a:r>
            <a:r>
              <a:rPr lang="en-US" sz="1200" b="1" dirty="0" err="1" smtClean="0">
                <a:solidFill>
                  <a:srgbClr val="FF0000"/>
                </a:solidFill>
                <a:latin typeface="Verdana" pitchFamily="34" charset="0"/>
                <a:cs typeface="Verdana" pitchFamily="34" charset="0"/>
              </a:rPr>
              <a:t>RNAi</a:t>
            </a:r>
            <a:r>
              <a:rPr lang="en-US" sz="1200" b="1" dirty="0" smtClean="0">
                <a:solidFill>
                  <a:srgbClr val="FF0000"/>
                </a:solidFill>
                <a:latin typeface="Verdana" pitchFamily="34" charset="0"/>
                <a:cs typeface="Verdana" pitchFamily="34" charset="0"/>
              </a:rPr>
              <a:t> screens can explore the function of all the genes in cultured cells.</a:t>
            </a:r>
            <a:endParaRPr lang="en-US" sz="1200" b="1" dirty="0" smtClean="0">
              <a:solidFill>
                <a:srgbClr val="FF0000"/>
              </a:solidFill>
              <a:latin typeface="Verdana" pitchFamily="34" charset="0"/>
              <a:cs typeface="Verdana" pitchFamily="34" charset="0"/>
              <a:sym typeface="Lucida Grande" pitchFamily="2" charset="0"/>
            </a:endParaRPr>
          </a:p>
        </p:txBody>
      </p:sp>
      <p:pic>
        <p:nvPicPr>
          <p:cNvPr id="57347" name="Picture 2" descr="fg09_40a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500" y="692150"/>
            <a:ext cx="7747000" cy="547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252824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3"/>
          <p:cNvSpPr>
            <a:spLocks noGrp="1"/>
          </p:cNvSpPr>
          <p:nvPr>
            <p:ph type="title"/>
          </p:nvPr>
        </p:nvSpPr>
        <p:spPr>
          <a:xfrm>
            <a:off x="228600" y="0"/>
            <a:ext cx="8686800" cy="685800"/>
          </a:xfrm>
        </p:spPr>
        <p:txBody>
          <a:bodyPr lIns="0" tIns="182880" rIns="0" bIns="0" anchor="t"/>
          <a:lstStyle/>
          <a:p>
            <a:pPr eaLnBrk="1" hangingPunct="1">
              <a:lnSpc>
                <a:spcPts val="1800"/>
              </a:lnSpc>
            </a:pPr>
            <a:r>
              <a:rPr lang="en-US" sz="1200" b="1" dirty="0" smtClean="0">
                <a:solidFill>
                  <a:srgbClr val="FF0000"/>
                </a:solidFill>
                <a:latin typeface="Verdana" pitchFamily="34" charset="0"/>
                <a:cs typeface="Verdana" pitchFamily="34" charset="0"/>
              </a:rPr>
              <a:t>  </a:t>
            </a:r>
            <a:r>
              <a:rPr lang="en-US" sz="1600" b="1" dirty="0" err="1" smtClean="0">
                <a:solidFill>
                  <a:srgbClr val="FF0000"/>
                </a:solidFill>
                <a:latin typeface="Verdana" pitchFamily="34" charset="0"/>
                <a:cs typeface="Verdana" pitchFamily="34" charset="0"/>
              </a:rPr>
              <a:t>RNAi</a:t>
            </a:r>
            <a:r>
              <a:rPr lang="en-US" sz="1600" b="1" dirty="0" smtClean="0">
                <a:solidFill>
                  <a:srgbClr val="FF0000"/>
                </a:solidFill>
                <a:latin typeface="Verdana" pitchFamily="34" charset="0"/>
                <a:cs typeface="Verdana" pitchFamily="34" charset="0"/>
              </a:rPr>
              <a:t> can be used to suppress genes in a tissue-specific manner in the fruit fly.</a:t>
            </a:r>
            <a:endParaRPr lang="en-US" sz="1600" b="1" dirty="0" smtClean="0">
              <a:solidFill>
                <a:srgbClr val="FF0000"/>
              </a:solidFill>
              <a:latin typeface="Verdana" pitchFamily="34" charset="0"/>
              <a:cs typeface="Verdana" pitchFamily="34" charset="0"/>
              <a:sym typeface="Lucida Grande" pitchFamily="2" charset="0"/>
            </a:endParaRPr>
          </a:p>
        </p:txBody>
      </p:sp>
      <p:pic>
        <p:nvPicPr>
          <p:cNvPr id="58371" name="Picture 2" descr="fg09_4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1900" y="712788"/>
            <a:ext cx="4140200" cy="543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912637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Bioserver3\BIONET\Podgorski\Dev Biol\MBC\Ch 9\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28600"/>
            <a:ext cx="4152900" cy="637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3" name="TextBox 4"/>
          <p:cNvSpPr txBox="1">
            <a:spLocks noChangeArrowheads="1"/>
          </p:cNvSpPr>
          <p:nvPr/>
        </p:nvSpPr>
        <p:spPr bwMode="auto">
          <a:xfrm>
            <a:off x="381000" y="1371600"/>
            <a:ext cx="3581400" cy="255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3200" b="1">
                <a:latin typeface="Calibri" pitchFamily="34" charset="0"/>
              </a:rPr>
              <a:t>Absorb light at one wavelength and emit light at a specific and longer wavelength</a:t>
            </a:r>
          </a:p>
        </p:txBody>
      </p:sp>
      <p:sp>
        <p:nvSpPr>
          <p:cNvPr id="2" name="TextBox 1"/>
          <p:cNvSpPr txBox="1"/>
          <p:nvPr/>
        </p:nvSpPr>
        <p:spPr>
          <a:xfrm>
            <a:off x="457200" y="457200"/>
            <a:ext cx="2634054" cy="369332"/>
          </a:xfrm>
          <a:prstGeom prst="rect">
            <a:avLst/>
          </a:prstGeom>
          <a:noFill/>
        </p:spPr>
        <p:txBody>
          <a:bodyPr wrap="none" rtlCol="0">
            <a:spAutoFit/>
          </a:bodyPr>
          <a:lstStyle/>
          <a:p>
            <a:r>
              <a:rPr lang="en-US" b="1" dirty="0" smtClean="0">
                <a:solidFill>
                  <a:srgbClr val="00B050"/>
                </a:solidFill>
              </a:rPr>
              <a:t>What </a:t>
            </a:r>
            <a:r>
              <a:rPr lang="en-US" b="1" smtClean="0">
                <a:solidFill>
                  <a:srgbClr val="00B050"/>
                </a:solidFill>
              </a:rPr>
              <a:t>is fluorescence?</a:t>
            </a:r>
            <a:endParaRPr lang="en-US" b="1">
              <a:solidFill>
                <a:srgbClr val="00B05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g09_1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5" y="1993900"/>
            <a:ext cx="8680450" cy="287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457200" y="914400"/>
            <a:ext cx="4626588" cy="400110"/>
          </a:xfrm>
          <a:prstGeom prst="rect">
            <a:avLst/>
          </a:prstGeom>
          <a:noFill/>
        </p:spPr>
        <p:txBody>
          <a:bodyPr wrap="none" rtlCol="0">
            <a:spAutoFit/>
          </a:bodyPr>
          <a:lstStyle/>
          <a:p>
            <a:r>
              <a:rPr lang="en-US" sz="2000" b="1" dirty="0" smtClean="0">
                <a:solidFill>
                  <a:srgbClr val="00B050"/>
                </a:solidFill>
              </a:rPr>
              <a:t>Fluorescent colors that </a:t>
            </a:r>
            <a:r>
              <a:rPr lang="en-US" sz="2000" b="1" smtClean="0">
                <a:solidFill>
                  <a:srgbClr val="00B050"/>
                </a:solidFill>
              </a:rPr>
              <a:t>are available</a:t>
            </a:r>
            <a:endParaRPr lang="en-US" sz="2000" b="1">
              <a:solidFill>
                <a:srgbClr val="00B050"/>
              </a:solidFill>
            </a:endParaRPr>
          </a:p>
        </p:txBody>
      </p:sp>
    </p:spTree>
    <p:extLst>
      <p:ext uri="{BB962C8B-B14F-4D97-AF65-F5344CB8AC3E}">
        <p14:creationId xmlns:p14="http://schemas.microsoft.com/office/powerpoint/2010/main" val="1540588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dirty="0" smtClean="0">
                <a:solidFill>
                  <a:srgbClr val="00B050"/>
                </a:solidFill>
                <a:ea typeface="ＭＳ Ｐゴシック" pitchFamily="34" charset="-128"/>
              </a:rPr>
              <a:t>Fluorescence Microscopy</a:t>
            </a:r>
          </a:p>
        </p:txBody>
      </p:sp>
      <p:sp>
        <p:nvSpPr>
          <p:cNvPr id="9219" name="Rectangle 10"/>
          <p:cNvSpPr>
            <a:spLocks noGrp="1" noChangeArrowheads="1"/>
          </p:cNvSpPr>
          <p:nvPr>
            <p:ph idx="1"/>
          </p:nvPr>
        </p:nvSpPr>
        <p:spPr/>
        <p:txBody>
          <a:bodyPr/>
          <a:lstStyle/>
          <a:p>
            <a:pPr eaLnBrk="1" hangingPunct="1">
              <a:lnSpc>
                <a:spcPct val="90000"/>
              </a:lnSpc>
            </a:pPr>
            <a:r>
              <a:rPr lang="en-US" sz="2800" dirty="0" smtClean="0">
                <a:solidFill>
                  <a:srgbClr val="FF0000"/>
                </a:solidFill>
                <a:latin typeface="Arial" pitchFamily="34" charset="0"/>
                <a:ea typeface="ＭＳ Ｐゴシック" pitchFamily="34" charset="-128"/>
              </a:rPr>
              <a:t>Major Function: Localization of specific cellular molecules – example proteins</a:t>
            </a:r>
          </a:p>
          <a:p>
            <a:pPr eaLnBrk="1" hangingPunct="1">
              <a:lnSpc>
                <a:spcPct val="90000"/>
              </a:lnSpc>
            </a:pPr>
            <a:r>
              <a:rPr lang="en-US" sz="2800" dirty="0" smtClean="0">
                <a:solidFill>
                  <a:srgbClr val="FF0000"/>
                </a:solidFill>
                <a:latin typeface="Arial" pitchFamily="34" charset="0"/>
                <a:ea typeface="ＭＳ Ｐゴシック" pitchFamily="34" charset="-128"/>
              </a:rPr>
              <a:t>Expression of fluorescent proteins – recombinant DNA technology</a:t>
            </a:r>
            <a:r>
              <a:rPr lang="en-US" sz="2800" dirty="0" smtClean="0">
                <a:latin typeface="Arial" pitchFamily="34" charset="0"/>
                <a:ea typeface="ＭＳ Ｐゴシック" pitchFamily="34" charset="-128"/>
              </a:rPr>
              <a:t>. </a:t>
            </a:r>
          </a:p>
          <a:p>
            <a:pPr eaLnBrk="1" hangingPunct="1">
              <a:lnSpc>
                <a:spcPct val="90000"/>
              </a:lnSpc>
            </a:pPr>
            <a:r>
              <a:rPr lang="en-US" sz="2800" dirty="0" smtClean="0">
                <a:latin typeface="Arial" pitchFamily="34" charset="0"/>
                <a:ea typeface="ＭＳ Ｐゴシック" pitchFamily="34" charset="-128"/>
              </a:rPr>
              <a:t>Major Advantages:</a:t>
            </a:r>
          </a:p>
          <a:p>
            <a:pPr lvl="1" eaLnBrk="1" hangingPunct="1">
              <a:lnSpc>
                <a:spcPct val="90000"/>
              </a:lnSpc>
            </a:pPr>
            <a:r>
              <a:rPr lang="en-US" sz="2400" dirty="0" err="1" smtClean="0">
                <a:latin typeface="Arial" pitchFamily="34" charset="0"/>
                <a:ea typeface="ＭＳ Ｐゴシック" pitchFamily="34" charset="-128"/>
              </a:rPr>
              <a:t>Sensitivity:“glow</a:t>
            </a:r>
            <a:r>
              <a:rPr lang="en-US" sz="2400" dirty="0" smtClean="0">
                <a:latin typeface="Arial" pitchFamily="34" charset="0"/>
                <a:ea typeface="ＭＳ Ｐゴシック" pitchFamily="34" charset="-128"/>
              </a:rPr>
              <a:t>” against dark background</a:t>
            </a:r>
          </a:p>
          <a:p>
            <a:pPr lvl="1" eaLnBrk="1" hangingPunct="1">
              <a:lnSpc>
                <a:spcPct val="90000"/>
              </a:lnSpc>
            </a:pPr>
            <a:r>
              <a:rPr lang="en-US" sz="2400" dirty="0" smtClean="0">
                <a:latin typeface="Arial" pitchFamily="34" charset="0"/>
                <a:ea typeface="ＭＳ Ｐゴシック" pitchFamily="34" charset="-128"/>
              </a:rPr>
              <a:t>Specificity: immunofluorescence</a:t>
            </a:r>
          </a:p>
          <a:p>
            <a:pPr lvl="1" eaLnBrk="1" hangingPunct="1">
              <a:lnSpc>
                <a:spcPct val="90000"/>
              </a:lnSpc>
            </a:pP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itchFamily="34" charset="0"/>
                <a:ea typeface="ＭＳ Ｐゴシック" pitchFamily="34" charset="-128"/>
              </a:rPr>
              <a:t>Cells may be fixed or living</a:t>
            </a:r>
          </a:p>
          <a:p>
            <a:pPr eaLnBrk="1" hangingPunct="1">
              <a:lnSpc>
                <a:spcPct val="90000"/>
              </a:lnSpc>
            </a:pPr>
            <a:r>
              <a:rPr lang="en-US" sz="2800" dirty="0" smtClean="0">
                <a:latin typeface="Arial" pitchFamily="34" charset="0"/>
                <a:ea typeface="ＭＳ Ｐゴシック" pitchFamily="34" charset="-128"/>
              </a:rPr>
              <a:t>Fluorescent dyes or proteins (</a:t>
            </a:r>
            <a:r>
              <a:rPr lang="en-US" sz="2800" dirty="0" err="1" smtClean="0">
                <a:latin typeface="Arial" pitchFamily="34" charset="0"/>
                <a:ea typeface="ＭＳ Ｐゴシック" pitchFamily="34" charset="-128"/>
              </a:rPr>
              <a:t>Flurochromes</a:t>
            </a:r>
            <a:r>
              <a:rPr lang="en-US" sz="2800" dirty="0" smtClean="0">
                <a:latin typeface="Arial" pitchFamily="34" charset="0"/>
                <a:ea typeface="ＭＳ Ｐゴシック" pitchFamily="34" charset="-128"/>
              </a:rPr>
              <a:t>)</a:t>
            </a:r>
          </a:p>
          <a:p>
            <a:pPr lvl="1" eaLnBrk="1" hangingPunct="1">
              <a:lnSpc>
                <a:spcPct val="90000"/>
              </a:lnSpc>
            </a:pPr>
            <a:r>
              <a:rPr lang="en-US" sz="2400" dirty="0" err="1" smtClean="0">
                <a:latin typeface="Arial" pitchFamily="34" charset="0"/>
                <a:ea typeface="ＭＳ Ｐゴシック" pitchFamily="34" charset="-128"/>
              </a:rPr>
              <a:t>flurochromes</a:t>
            </a:r>
            <a:r>
              <a:rPr lang="en-US" sz="2400" dirty="0" smtClean="0">
                <a:latin typeface="Arial" pitchFamily="34" charset="0"/>
                <a:ea typeface="ＭＳ Ｐゴシック" pitchFamily="34" charset="-128"/>
              </a:rPr>
              <a:t> may be </a:t>
            </a:r>
            <a:r>
              <a:rPr lang="en-US" sz="2400" dirty="0" smtClean="0">
                <a:solidFill>
                  <a:schemeClr val="accent2"/>
                </a:solidFill>
                <a:latin typeface="Arial" pitchFamily="34" charset="0"/>
                <a:ea typeface="ＭＳ Ｐゴシック" pitchFamily="34" charset="-128"/>
              </a:rPr>
              <a:t>indirectly or directly</a:t>
            </a:r>
            <a:r>
              <a:rPr lang="en-US" sz="2400" dirty="0" smtClean="0">
                <a:latin typeface="Arial" pitchFamily="34" charset="0"/>
                <a:ea typeface="ＭＳ Ｐゴシック" pitchFamily="34" charset="-128"/>
              </a:rPr>
              <a:t> associated with the cellular molecule</a:t>
            </a:r>
          </a:p>
          <a:p>
            <a:pPr lvl="1" eaLnBrk="1" hangingPunct="1">
              <a:lnSpc>
                <a:spcPct val="90000"/>
              </a:lnSpc>
            </a:pPr>
            <a:r>
              <a:rPr lang="en-US" sz="2400" dirty="0" smtClean="0">
                <a:latin typeface="Arial" pitchFamily="34" charset="0"/>
                <a:ea typeface="ＭＳ Ｐゴシック" pitchFamily="34" charset="-128"/>
              </a:rPr>
              <a:t>Multiple </a:t>
            </a:r>
            <a:r>
              <a:rPr lang="en-US" sz="2400" dirty="0" err="1" smtClean="0">
                <a:latin typeface="Arial" pitchFamily="34" charset="0"/>
                <a:ea typeface="ＭＳ Ｐゴシック" pitchFamily="34" charset="-128"/>
              </a:rPr>
              <a:t>flurochromes</a:t>
            </a:r>
            <a:r>
              <a:rPr lang="en-US" sz="2400" dirty="0" smtClean="0">
                <a:latin typeface="Arial" pitchFamily="34" charset="0"/>
                <a:ea typeface="ＭＳ Ｐゴシック" pitchFamily="34" charset="-128"/>
              </a:rPr>
              <a:t> may be used simultaneously</a:t>
            </a:r>
          </a:p>
          <a:p>
            <a:pPr eaLnBrk="1" hangingPunct="1">
              <a:lnSpc>
                <a:spcPct val="90000"/>
              </a:lnSpc>
            </a:pPr>
            <a:endParaRPr lang="en-US" sz="3600"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mtClean="0">
                <a:solidFill>
                  <a:srgbClr val="00B050"/>
                </a:solidFill>
                <a:ea typeface="ＭＳ Ｐゴシック" pitchFamily="34" charset="-128"/>
              </a:rPr>
              <a:t>HYDRA EXPRESSING GFP</a:t>
            </a:r>
          </a:p>
        </p:txBody>
      </p:sp>
      <p:pic>
        <p:nvPicPr>
          <p:cNvPr id="11267" name="Picture 2" descr="figure 9-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449763" y="1600200"/>
            <a:ext cx="1951037" cy="4525963"/>
          </a:xfrm>
        </p:spPr>
      </p:pic>
      <p:sp>
        <p:nvSpPr>
          <p:cNvPr id="11268" name="TextBox 4"/>
          <p:cNvSpPr txBox="1">
            <a:spLocks noChangeArrowheads="1"/>
          </p:cNvSpPr>
          <p:nvPr/>
        </p:nvSpPr>
        <p:spPr bwMode="auto">
          <a:xfrm>
            <a:off x="0" y="2362200"/>
            <a:ext cx="3962400" cy="304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400" b="1">
                <a:latin typeface="Calibri" pitchFamily="34" charset="0"/>
              </a:rPr>
              <a:t>Fluorescent protein in live cells</a:t>
            </a:r>
          </a:p>
          <a:p>
            <a:pPr eaLnBrk="1" hangingPunct="1"/>
            <a:r>
              <a:rPr lang="en-US" sz="2400" b="1">
                <a:latin typeface="Calibri" pitchFamily="34" charset="0"/>
              </a:rPr>
              <a:t>Plasmid containing the GFP gene is driven by the H.vulgaris beta-actin promoter.</a:t>
            </a:r>
          </a:p>
          <a:p>
            <a:pPr eaLnBrk="1" hangingPunct="1"/>
            <a:r>
              <a:rPr lang="en-US" sz="2400" b="1">
                <a:latin typeface="Calibri" pitchFamily="34" charset="0"/>
              </a:rPr>
              <a:t>GFP – green fluorescent protein ( jelly fish)</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z="3200" b="1" dirty="0" smtClean="0">
                <a:solidFill>
                  <a:srgbClr val="00B050"/>
                </a:solidFill>
                <a:ea typeface="ＭＳ Ｐゴシック" pitchFamily="34" charset="-128"/>
              </a:rPr>
              <a:t>RECOMBINANT DNA  TECHNIQUE TO TAG PROTEINS WITH GFP FOR VISUALIZATION IN </a:t>
            </a:r>
            <a:r>
              <a:rPr lang="en-US" sz="3200" b="1" cap="all" dirty="0" smtClean="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ea typeface="ＭＳ Ｐゴシック" pitchFamily="34" charset="-128"/>
              </a:rPr>
              <a:t>LIVING CELLS</a:t>
            </a:r>
          </a:p>
        </p:txBody>
      </p:sp>
      <p:sp>
        <p:nvSpPr>
          <p:cNvPr id="12291" name="Content Placeholder 2"/>
          <p:cNvSpPr>
            <a:spLocks noGrp="1"/>
          </p:cNvSpPr>
          <p:nvPr>
            <p:ph idx="1"/>
          </p:nvPr>
        </p:nvSpPr>
        <p:spPr/>
        <p:txBody>
          <a:bodyPr/>
          <a:lstStyle/>
          <a:p>
            <a:r>
              <a:rPr lang="en-US" dirty="0" smtClean="0">
                <a:ea typeface="ＭＳ Ｐゴシック" pitchFamily="34" charset="-128"/>
              </a:rPr>
              <a:t>Gene of interest X is fused with GFP gene</a:t>
            </a:r>
          </a:p>
          <a:p>
            <a:r>
              <a:rPr lang="en-US" dirty="0" smtClean="0">
                <a:ea typeface="ＭＳ Ｐゴシック" pitchFamily="34" charset="-128"/>
              </a:rPr>
              <a:t>This recombinant DNA is transfected (introducing foreign DNA into eukaryotic cells) into living cells.</a:t>
            </a:r>
          </a:p>
          <a:p>
            <a:r>
              <a:rPr lang="en-US" dirty="0" smtClean="0">
                <a:ea typeface="ＭＳ Ｐゴシック" pitchFamily="34" charset="-128"/>
              </a:rPr>
              <a:t>Wait for protein expression</a:t>
            </a:r>
          </a:p>
          <a:p>
            <a:r>
              <a:rPr lang="en-US" dirty="0" smtClean="0">
                <a:ea typeface="ＭＳ Ｐゴシック" pitchFamily="34" charset="-128"/>
              </a:rPr>
              <a:t>Chimeric fusion protein (Protein X-GFP) can be visualized in living cells</a:t>
            </a:r>
          </a:p>
          <a:p>
            <a:r>
              <a:rPr lang="en-US" dirty="0" smtClean="0">
                <a:ea typeface="ＭＳ Ｐゴシック" pitchFamily="34" charset="-128"/>
              </a:rPr>
              <a:t>Very useful in studying protein localization.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1513</TotalTime>
  <Words>1016</Words>
  <Application>Microsoft Macintosh PowerPoint</Application>
  <PresentationFormat>On-screen Show (4:3)</PresentationFormat>
  <Paragraphs>140</Paragraphs>
  <Slides>46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Calibri</vt:lpstr>
      <vt:lpstr>Lucida Grande</vt:lpstr>
      <vt:lpstr>Mangal</vt:lpstr>
      <vt:lpstr>ＭＳ Ｐゴシック</vt:lpstr>
      <vt:lpstr>Verdana</vt:lpstr>
      <vt:lpstr>Arial</vt:lpstr>
      <vt:lpstr>Office Theme</vt:lpstr>
      <vt:lpstr>Perturbing, and visualizing cells</vt:lpstr>
      <vt:lpstr>Visualizing cells </vt:lpstr>
      <vt:lpstr>Figure 9.32  Schematic overview of a “typical” animal cell (top) and plant cell (bottom) and their major substructures.</vt:lpstr>
      <vt:lpstr>PowerPoint Presentation</vt:lpstr>
      <vt:lpstr>PowerPoint Presentation</vt:lpstr>
      <vt:lpstr>PowerPoint Presentation</vt:lpstr>
      <vt:lpstr>Fluorescence Microscopy</vt:lpstr>
      <vt:lpstr>HYDRA EXPRESSING GFP</vt:lpstr>
      <vt:lpstr>RECOMBINANT DNA  TECHNIQUE TO TAG PROTEINS WITH GFP FOR VISUALIZATION IN LIVING CELLS</vt:lpstr>
      <vt:lpstr>Immunofluorescence Microscopy of Specific Proteins in FIXED CELLS</vt:lpstr>
      <vt:lpstr>RAT INTESTINAL CELL WALL – GLUT 2 Purpose- to visualize the localization of Glucose Transporter 2 </vt:lpstr>
      <vt:lpstr>Tagging with fluorescent tags/proteins allows visualization of specific proteins   Double-label fluorescence microscopy can visualize the relative distributions of two proteins.</vt:lpstr>
      <vt:lpstr>CONFOCAL AND DECONVOLUTION MICROSCOPY</vt:lpstr>
      <vt:lpstr>Figure 9.17  Light paths for two types of confocal microscopy.</vt:lpstr>
      <vt:lpstr>REMOVES OUT OF FOCUS IMAGES</vt:lpstr>
      <vt:lpstr>EXAMPLE OF IMAGE RECONSTRUCTED AFTER DECONVOLUTION MICROSCOPY</vt:lpstr>
      <vt:lpstr>  Fluorescent samples in a restricted focal plane can be imaged by total internal reflection (TIRF) microscopy.</vt:lpstr>
      <vt:lpstr>FRAP shows dynamics of cellular components Fluorescence recovery after photobleaching (FRAP) reveals the dynamics of molecules.</vt:lpstr>
      <vt:lpstr>FRET measures distance between porteins using chromophores Protein-protein interactions can be visualized by FRET.</vt:lpstr>
      <vt:lpstr>FRET biosensors can detect local biochemical environments.</vt:lpstr>
      <vt:lpstr>Super-resolution microscopy can generate light-microscope images with nanometer resolution.</vt:lpstr>
      <vt:lpstr>PowerPoint Presentation</vt:lpstr>
      <vt:lpstr>ELECTRON MICROSCOPY</vt:lpstr>
      <vt:lpstr>PowerPoint Presentation</vt:lpstr>
      <vt:lpstr>SURFACE DETAILS BY METAL SHADOWING in TEM</vt:lpstr>
      <vt:lpstr>PowerPoint Presentation</vt:lpstr>
      <vt:lpstr>SEM OF EPITHELIUM LINING THE INTESTINAL LUMEN </vt:lpstr>
      <vt:lpstr>PowerPoint Presentation</vt:lpstr>
      <vt:lpstr>TEM IMAGE</vt:lpstr>
      <vt:lpstr>CRYOELECTRON MICROSCOPY</vt:lpstr>
      <vt:lpstr>PowerPoint Presentation</vt:lpstr>
      <vt:lpstr>PURIFICATION OF CELL ORGANELLES</vt:lpstr>
      <vt:lpstr>BREAKING OPEN PLASMA MEMBRANES IN CELLS</vt:lpstr>
      <vt:lpstr>SEPERATING ORGANELLES</vt:lpstr>
      <vt:lpstr>PowerPoint Presentation</vt:lpstr>
      <vt:lpstr>DENSITY GRADIENT CENTRIFUGATION</vt:lpstr>
      <vt:lpstr>PURIFICATION OF ORGANELLE FRACTION USING SPECIFIC ANTIBODIES</vt:lpstr>
      <vt:lpstr>CLASSIC EXPERIMENT 9.1 Figure 1  Graphical representation of the enzyme analysis of products from a sucrose gradient.</vt:lpstr>
      <vt:lpstr>ANTIBODIES ARE USED TO MAKE PURIFIED VESICLES</vt:lpstr>
      <vt:lpstr>PowerPoint Presentation</vt:lpstr>
      <vt:lpstr>PowerPoint Presentation</vt:lpstr>
      <vt:lpstr>Screening for drugs that affect specific biological processes.</vt:lpstr>
      <vt:lpstr>PowerPoint Presentation</vt:lpstr>
      <vt:lpstr>SMALL INHIBITORY RNA (siRNA) can knock down specific protein expression  siRNA or  DNA expressing shRNA can target the degradation of specific mRNAs in cultured cells.</vt:lpstr>
      <vt:lpstr>Genomic screens using siRNA   RNAi screens can explore the function of all the genes in cultured cells.</vt:lpstr>
      <vt:lpstr>  RNAi can be used to suppress genes in a tissue-specific manner in the fruit fly.</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 BIOLOGY TECHNIQUES</dc:title>
  <dc:creator>Srikanth, Uma</dc:creator>
  <cp:lastModifiedBy>U Sri</cp:lastModifiedBy>
  <cp:revision>165</cp:revision>
  <dcterms:created xsi:type="dcterms:W3CDTF">2008-08-27T01:56:04Z</dcterms:created>
  <dcterms:modified xsi:type="dcterms:W3CDTF">2017-08-21T03:05:00Z</dcterms:modified>
</cp:coreProperties>
</file>